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3"/>
  </p:notesMasterIdLst>
  <p:sldIdLst>
    <p:sldId id="938" r:id="rId2"/>
    <p:sldId id="937" r:id="rId3"/>
    <p:sldId id="325" r:id="rId4"/>
    <p:sldId id="940" r:id="rId5"/>
    <p:sldId id="941" r:id="rId6"/>
    <p:sldId id="947" r:id="rId7"/>
    <p:sldId id="948" r:id="rId8"/>
    <p:sldId id="942" r:id="rId9"/>
    <p:sldId id="943" r:id="rId10"/>
    <p:sldId id="944" r:id="rId11"/>
    <p:sldId id="945" r:id="rId12"/>
    <p:sldId id="957" r:id="rId13"/>
    <p:sldId id="950" r:id="rId14"/>
    <p:sldId id="289" r:id="rId15"/>
    <p:sldId id="316" r:id="rId16"/>
    <p:sldId id="317" r:id="rId17"/>
    <p:sldId id="290" r:id="rId18"/>
    <p:sldId id="951" r:id="rId19"/>
    <p:sldId id="952" r:id="rId20"/>
    <p:sldId id="328" r:id="rId21"/>
    <p:sldId id="954" r:id="rId22"/>
    <p:sldId id="955" r:id="rId23"/>
    <p:sldId id="956" r:id="rId24"/>
    <p:sldId id="324" r:id="rId25"/>
    <p:sldId id="275" r:id="rId26"/>
    <p:sldId id="276" r:id="rId27"/>
    <p:sldId id="277" r:id="rId28"/>
    <p:sldId id="278" r:id="rId29"/>
    <p:sldId id="279" r:id="rId30"/>
    <p:sldId id="958" r:id="rId31"/>
    <p:sldId id="280" r:id="rId32"/>
    <p:sldId id="281" r:id="rId33"/>
    <p:sldId id="282" r:id="rId34"/>
    <p:sldId id="283" r:id="rId35"/>
    <p:sldId id="313" r:id="rId36"/>
    <p:sldId id="314" r:id="rId37"/>
    <p:sldId id="315" r:id="rId38"/>
    <p:sldId id="284" r:id="rId39"/>
    <p:sldId id="285" r:id="rId40"/>
    <p:sldId id="291" r:id="rId41"/>
    <p:sldId id="331" r:id="rId42"/>
    <p:sldId id="294" r:id="rId43"/>
    <p:sldId id="296" r:id="rId44"/>
    <p:sldId id="320" r:id="rId45"/>
    <p:sldId id="295" r:id="rId46"/>
    <p:sldId id="286" r:id="rId47"/>
    <p:sldId id="318" r:id="rId48"/>
    <p:sldId id="270" r:id="rId49"/>
    <p:sldId id="269" r:id="rId50"/>
    <p:sldId id="267" r:id="rId51"/>
    <p:sldId id="274" r:id="rId52"/>
    <p:sldId id="385" r:id="rId53"/>
    <p:sldId id="334" r:id="rId54"/>
    <p:sldId id="335" r:id="rId55"/>
    <p:sldId id="305" r:id="rId56"/>
    <p:sldId id="306" r:id="rId57"/>
    <p:sldId id="337" r:id="rId58"/>
    <p:sldId id="965" r:id="rId59"/>
    <p:sldId id="966" r:id="rId60"/>
    <p:sldId id="967" r:id="rId61"/>
    <p:sldId id="344" r:id="rId62"/>
    <p:sldId id="345" r:id="rId63"/>
    <p:sldId id="347" r:id="rId64"/>
    <p:sldId id="348" r:id="rId65"/>
    <p:sldId id="349" r:id="rId66"/>
    <p:sldId id="307" r:id="rId67"/>
    <p:sldId id="308" r:id="rId68"/>
    <p:sldId id="338" r:id="rId69"/>
    <p:sldId id="310" r:id="rId70"/>
    <p:sldId id="311" r:id="rId71"/>
    <p:sldId id="339" r:id="rId72"/>
    <p:sldId id="340" r:id="rId73"/>
    <p:sldId id="341" r:id="rId74"/>
    <p:sldId id="395" r:id="rId75"/>
    <p:sldId id="288" r:id="rId76"/>
    <p:sldId id="356" r:id="rId77"/>
    <p:sldId id="351" r:id="rId78"/>
    <p:sldId id="272" r:id="rId79"/>
    <p:sldId id="355" r:id="rId80"/>
    <p:sldId id="396" r:id="rId81"/>
    <p:sldId id="390" r:id="rId82"/>
    <p:sldId id="391" r:id="rId83"/>
    <p:sldId id="392" r:id="rId84"/>
    <p:sldId id="397" r:id="rId85"/>
    <p:sldId id="398" r:id="rId86"/>
    <p:sldId id="393" r:id="rId87"/>
    <p:sldId id="389" r:id="rId88"/>
    <p:sldId id="386" r:id="rId89"/>
    <p:sldId id="357" r:id="rId90"/>
    <p:sldId id="358" r:id="rId91"/>
    <p:sldId id="359" r:id="rId92"/>
    <p:sldId id="360" r:id="rId93"/>
    <p:sldId id="362" r:id="rId94"/>
    <p:sldId id="363" r:id="rId95"/>
    <p:sldId id="375" r:id="rId96"/>
    <p:sldId id="376" r:id="rId97"/>
    <p:sldId id="377" r:id="rId98"/>
    <p:sldId id="378" r:id="rId99"/>
    <p:sldId id="365" r:id="rId100"/>
    <p:sldId id="366" r:id="rId101"/>
    <p:sldId id="364" r:id="rId102"/>
    <p:sldId id="388" r:id="rId103"/>
    <p:sldId id="387" r:id="rId104"/>
    <p:sldId id="959" r:id="rId105"/>
    <p:sldId id="960" r:id="rId106"/>
    <p:sldId id="961" r:id="rId107"/>
    <p:sldId id="939" r:id="rId108"/>
    <p:sldId id="962" r:id="rId109"/>
    <p:sldId id="343" r:id="rId110"/>
    <p:sldId id="963" r:id="rId111"/>
    <p:sldId id="964"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31" autoAdjust="0"/>
    <p:restoredTop sz="86392"/>
  </p:normalViewPr>
  <p:slideViewPr>
    <p:cSldViewPr snapToGrid="0">
      <p:cViewPr>
        <p:scale>
          <a:sx n="94" d="100"/>
          <a:sy n="94" d="100"/>
        </p:scale>
        <p:origin x="1600"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3486C-C753-46BA-83C1-2DC3DB3050AC}" type="datetimeFigureOut">
              <a:rPr lang="en-US" smtClean="0"/>
              <a:t>1/26/21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BDF8B-C338-49A2-B495-F87D8695459E}" type="slidenum">
              <a:rPr lang="en-US" smtClean="0"/>
              <a:t>‹#›</a:t>
            </a:fld>
            <a:endParaRPr lang="en-US"/>
          </a:p>
        </p:txBody>
      </p:sp>
    </p:spTree>
    <p:extLst>
      <p:ext uri="{BB962C8B-B14F-4D97-AF65-F5344CB8AC3E}">
        <p14:creationId xmlns:p14="http://schemas.microsoft.com/office/powerpoint/2010/main" val="42319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 cool application for deep learning? (underscores for multi-word responses)</a:t>
            </a:r>
          </a:p>
          <a:p>
            <a:r>
              <a:rPr lang="en-US"/>
              <a:t>https://www.polleverywhere.com/free_text_polls/3qd7wqefwOqdnE8PrJqf5</a:t>
            </a:r>
          </a:p>
        </p:txBody>
      </p:sp>
      <p:sp>
        <p:nvSpPr>
          <p:cNvPr id="4" name="Slide Number Placeholder 3"/>
          <p:cNvSpPr>
            <a:spLocks noGrp="1"/>
          </p:cNvSpPr>
          <p:nvPr>
            <p:ph type="sldNum" sz="quarter" idx="5"/>
          </p:nvPr>
        </p:nvSpPr>
        <p:spPr/>
        <p:txBody>
          <a:bodyPr/>
          <a:lstStyle/>
          <a:p>
            <a:fld id="{BB0BDF8B-C338-49A2-B495-F87D8695459E}" type="slidenum">
              <a:rPr lang="en-US" smtClean="0"/>
              <a:t>1</a:t>
            </a:fld>
            <a:endParaRPr lang="en-US"/>
          </a:p>
        </p:txBody>
      </p:sp>
    </p:spTree>
    <p:extLst>
      <p:ext uri="{BB962C8B-B14F-4D97-AF65-F5344CB8AC3E}">
        <p14:creationId xmlns:p14="http://schemas.microsoft.com/office/powerpoint/2010/main" val="12499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 value for w_1 indicates that the weather matters a lo</a:t>
            </a:r>
            <a:r>
              <a:rPr lang="en-US" baseline="0" dirty="0"/>
              <a:t>t more than whether bf or </a:t>
            </a:r>
            <a:r>
              <a:rPr lang="en-US" baseline="0" dirty="0" err="1"/>
              <a:t>gf</a:t>
            </a:r>
            <a:r>
              <a:rPr lang="en-US" baseline="0" dirty="0"/>
              <a:t> attend or nearness of public transit</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28</a:t>
            </a:fld>
            <a:endParaRPr lang="en-US"/>
          </a:p>
        </p:txBody>
      </p:sp>
    </p:spTree>
    <p:extLst>
      <p:ext uri="{BB962C8B-B14F-4D97-AF65-F5344CB8AC3E}">
        <p14:creationId xmlns:p14="http://schemas.microsoft.com/office/powerpoint/2010/main" val="379230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Dropping the threshold</a:t>
            </a:r>
            <a:r>
              <a:rPr lang="en-US" baseline="0" dirty="0"/>
              <a:t> means you’re more willing to go to the festival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29</a:t>
            </a:fld>
            <a:endParaRPr lang="en-US"/>
          </a:p>
        </p:txBody>
      </p:sp>
    </p:spTree>
    <p:extLst>
      <p:ext uri="{BB962C8B-B14F-4D97-AF65-F5344CB8AC3E}">
        <p14:creationId xmlns:p14="http://schemas.microsoft.com/office/powerpoint/2010/main" val="342468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BDF8B-C338-49A2-B495-F87D8695459E}" type="slidenum">
              <a:rPr lang="en-US" smtClean="0"/>
              <a:t>30</a:t>
            </a:fld>
            <a:endParaRPr lang="en-US"/>
          </a:p>
        </p:txBody>
      </p:sp>
    </p:spTree>
    <p:extLst>
      <p:ext uri="{BB962C8B-B14F-4D97-AF65-F5344CB8AC3E}">
        <p14:creationId xmlns:p14="http://schemas.microsoft.com/office/powerpoint/2010/main" val="350788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network, the first column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what we'll call the first </a:t>
            </a:r>
            <a:r>
              <a:rPr lang="en-US" sz="1200" b="0" i="1" kern="1200" dirty="0">
                <a:solidFill>
                  <a:schemeClr val="tx1"/>
                </a:solidFill>
                <a:effectLst/>
                <a:latin typeface="+mn-lt"/>
                <a:ea typeface="+mn-ea"/>
                <a:cs typeface="+mn-cs"/>
              </a:rPr>
              <a:t>layer</a:t>
            </a:r>
            <a:r>
              <a:rPr lang="en-US" sz="1200" b="0" i="0" kern="1200" dirty="0">
                <a:solidFill>
                  <a:schemeClr val="tx1"/>
                </a:solidFill>
                <a:effectLst/>
                <a:latin typeface="+mn-lt"/>
                <a:ea typeface="+mn-ea"/>
                <a:cs typeface="+mn-cs"/>
              </a:rPr>
              <a:t>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 is making three very simple decisions, by weighing the input evidence. What about the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second layer? Each of those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is making a decision by weighing up the results from the first layer of decision-making. In this way a perceptron in the second layer can make a decision at a more complex and more abstract level than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in the first layer. And even more complex decisions can be made by the perceptron in the third layer. In this way, a many-layer network of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can engage in sophisticated decision making.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Emphasize</a:t>
            </a:r>
            <a:r>
              <a:rPr lang="en-US" sz="1200" b="0" i="0" kern="1200" baseline="0" dirty="0">
                <a:solidFill>
                  <a:schemeClr val="tx1"/>
                </a:solidFill>
                <a:effectLst/>
                <a:latin typeface="+mn-lt"/>
                <a:ea typeface="+mn-ea"/>
                <a:cs typeface="+mn-cs"/>
              </a:rPr>
              <a:t> that it is the same output going to each node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31</a:t>
            </a:fld>
            <a:endParaRPr lang="en-US"/>
          </a:p>
        </p:txBody>
      </p:sp>
    </p:spTree>
    <p:extLst>
      <p:ext uri="{BB962C8B-B14F-4D97-AF65-F5344CB8AC3E}">
        <p14:creationId xmlns:p14="http://schemas.microsoft.com/office/powerpoint/2010/main" val="272049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this on the board maybe</a:t>
            </a:r>
          </a:p>
        </p:txBody>
      </p:sp>
      <p:sp>
        <p:nvSpPr>
          <p:cNvPr id="4" name="Slide Number Placeholder 3"/>
          <p:cNvSpPr>
            <a:spLocks noGrp="1"/>
          </p:cNvSpPr>
          <p:nvPr>
            <p:ph type="sldNum" sz="quarter" idx="10"/>
          </p:nvPr>
        </p:nvSpPr>
        <p:spPr/>
        <p:txBody>
          <a:bodyPr/>
          <a:lstStyle/>
          <a:p>
            <a:fld id="{BB0BDF8B-C338-49A2-B495-F87D8695459E}" type="slidenum">
              <a:rPr lang="en-US" smtClean="0"/>
              <a:t>33</a:t>
            </a:fld>
            <a:endParaRPr lang="en-US"/>
          </a:p>
        </p:txBody>
      </p:sp>
    </p:spTree>
    <p:extLst>
      <p:ext uri="{BB962C8B-B14F-4D97-AF65-F5344CB8AC3E}">
        <p14:creationId xmlns:p14="http://schemas.microsoft.com/office/powerpoint/2010/main" val="2875794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know how to make NAND</a:t>
            </a:r>
            <a:r>
              <a:rPr lang="en-US" baseline="0" dirty="0"/>
              <a:t> gates, so this is hardly big</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38</a:t>
            </a:fld>
            <a:endParaRPr lang="en-US"/>
          </a:p>
        </p:txBody>
      </p:sp>
    </p:spTree>
    <p:extLst>
      <p:ext uri="{BB962C8B-B14F-4D97-AF65-F5344CB8AC3E}">
        <p14:creationId xmlns:p14="http://schemas.microsoft.com/office/powerpoint/2010/main" val="2369844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that we</a:t>
            </a:r>
            <a:r>
              <a:rPr lang="en-US" baseline="0" dirty="0"/>
              <a:t> can solve a rich set of problems by various design choices. Emphasize that we can have nonlinear functions and also continuous inputs and outputs instead of binary. </a:t>
            </a:r>
            <a:r>
              <a:rPr lang="en-US" dirty="0"/>
              <a:t>We will cover all of these in detail throughout the course and</a:t>
            </a:r>
            <a:r>
              <a:rPr lang="en-US" baseline="0" dirty="0"/>
              <a:t> is a large focus of the beginning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39</a:t>
            </a:fld>
            <a:endParaRPr lang="en-US"/>
          </a:p>
        </p:txBody>
      </p:sp>
    </p:spTree>
    <p:extLst>
      <p:ext uri="{BB962C8B-B14F-4D97-AF65-F5344CB8AC3E}">
        <p14:creationId xmlns:p14="http://schemas.microsoft.com/office/powerpoint/2010/main" val="1266042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45</a:t>
            </a:fld>
            <a:endParaRPr lang="en-US"/>
          </a:p>
        </p:txBody>
      </p:sp>
    </p:spTree>
    <p:extLst>
      <p:ext uri="{BB962C8B-B14F-4D97-AF65-F5344CB8AC3E}">
        <p14:creationId xmlns:p14="http://schemas.microsoft.com/office/powerpoint/2010/main" val="381840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that in recurrent neural networks, feedback is allowed</a:t>
            </a:r>
          </a:p>
          <a:p>
            <a:endParaRPr lang="en-US" baseline="0" dirty="0"/>
          </a:p>
          <a:p>
            <a:r>
              <a:rPr lang="en-US" baseline="0" dirty="0"/>
              <a:t>Note that the input layer and output layers are easily designed. Input is simply the entire size of the data input. The output will depend on the task. E.g., if we want to classify whether a digit is a 9 or not, then we have a single output neuron.</a:t>
            </a:r>
          </a:p>
          <a:p>
            <a:endParaRPr lang="en-US" baseline="0" dirty="0"/>
          </a:p>
          <a:p>
            <a:r>
              <a:rPr lang="en-US" baseline="0" dirty="0"/>
              <a:t>Designing the hidden layers is more difficult (and a reason why we have a whole course on this)</a:t>
            </a:r>
          </a:p>
        </p:txBody>
      </p:sp>
      <p:sp>
        <p:nvSpPr>
          <p:cNvPr id="4" name="Slide Number Placeholder 3"/>
          <p:cNvSpPr>
            <a:spLocks noGrp="1"/>
          </p:cNvSpPr>
          <p:nvPr>
            <p:ph type="sldNum" sz="quarter" idx="10"/>
          </p:nvPr>
        </p:nvSpPr>
        <p:spPr/>
        <p:txBody>
          <a:bodyPr/>
          <a:lstStyle/>
          <a:p>
            <a:fld id="{BB0BDF8B-C338-49A2-B495-F87D8695459E}" type="slidenum">
              <a:rPr lang="en-US" smtClean="0"/>
              <a:t>48</a:t>
            </a:fld>
            <a:endParaRPr lang="en-US"/>
          </a:p>
        </p:txBody>
      </p:sp>
    </p:spTree>
    <p:extLst>
      <p:ext uri="{BB962C8B-B14F-4D97-AF65-F5344CB8AC3E}">
        <p14:creationId xmlns:p14="http://schemas.microsoft.com/office/powerpoint/2010/main" val="532389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would you write an algorithm for this?</a:t>
            </a:r>
          </a:p>
          <a:p>
            <a:r>
              <a:rPr lang="en-US"/>
              <a:t>https://www.polleverywhere.com/free_text_polls/1qj3UDGf5RFWsrvrLvYzF</a:t>
            </a:r>
          </a:p>
        </p:txBody>
      </p:sp>
      <p:sp>
        <p:nvSpPr>
          <p:cNvPr id="4" name="Slide Number Placeholder 3"/>
          <p:cNvSpPr>
            <a:spLocks noGrp="1"/>
          </p:cNvSpPr>
          <p:nvPr>
            <p:ph type="sldNum" sz="quarter" idx="5"/>
          </p:nvPr>
        </p:nvSpPr>
        <p:spPr/>
        <p:txBody>
          <a:bodyPr/>
          <a:lstStyle/>
          <a:p>
            <a:fld id="{BB0BDF8B-C338-49A2-B495-F87D8695459E}" type="slidenum">
              <a:rPr lang="en-US" smtClean="0"/>
              <a:t>52</a:t>
            </a:fld>
            <a:endParaRPr lang="en-US"/>
          </a:p>
        </p:txBody>
      </p:sp>
    </p:spTree>
    <p:extLst>
      <p:ext uri="{BB962C8B-B14F-4D97-AF65-F5344CB8AC3E}">
        <p14:creationId xmlns:p14="http://schemas.microsoft.com/office/powerpoint/2010/main" val="2095126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456699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these</a:t>
            </a:r>
            <a:r>
              <a:rPr lang="en-US" baseline="0" dirty="0"/>
              <a:t> parts result in the first four neurons of the hidden layer to be fired. The more neurons we have, the more likely these kinds of shapes will correspond to specific bits. </a:t>
            </a:r>
          </a:p>
          <a:p>
            <a:endParaRPr lang="en-US" baseline="0" dirty="0"/>
          </a:p>
          <a:p>
            <a:r>
              <a:rPr lang="en-US" baseline="0" dirty="0"/>
              <a:t>In contrast, if we only have four output neurons, then the first output neuron would try to decide what the most significant bit of the digit was, which isn’t easy to relate to the original image. However, it is possible that there is a 4 bit solution that works better. But generally, this parts-based representation heuristic seems to work well when designing neural networks</a:t>
            </a:r>
          </a:p>
        </p:txBody>
      </p:sp>
      <p:sp>
        <p:nvSpPr>
          <p:cNvPr id="4" name="Slide Number Placeholder 3"/>
          <p:cNvSpPr>
            <a:spLocks noGrp="1"/>
          </p:cNvSpPr>
          <p:nvPr>
            <p:ph type="sldNum" sz="quarter" idx="10"/>
          </p:nvPr>
        </p:nvSpPr>
        <p:spPr/>
        <p:txBody>
          <a:bodyPr/>
          <a:lstStyle/>
          <a:p>
            <a:fld id="{BB0BDF8B-C338-49A2-B495-F87D8695459E}" type="slidenum">
              <a:rPr lang="en-US" smtClean="0"/>
              <a:t>53</a:t>
            </a:fld>
            <a:endParaRPr lang="en-US"/>
          </a:p>
        </p:txBody>
      </p:sp>
    </p:spTree>
    <p:extLst>
      <p:ext uri="{BB962C8B-B14F-4D97-AF65-F5344CB8AC3E}">
        <p14:creationId xmlns:p14="http://schemas.microsoft.com/office/powerpoint/2010/main" val="378561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input (28</a:t>
            </a:r>
            <a:r>
              <a:rPr lang="en-US" baseline="0" dirty="0"/>
              <a:t> x 28 images, greyscale). Describe output (number the neurons 0 to 9, and choose the highest value as the classification)</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54</a:t>
            </a:fld>
            <a:endParaRPr lang="en-US"/>
          </a:p>
        </p:txBody>
      </p:sp>
    </p:spTree>
    <p:extLst>
      <p:ext uri="{BB962C8B-B14F-4D97-AF65-F5344CB8AC3E}">
        <p14:creationId xmlns:p14="http://schemas.microsoft.com/office/powerpoint/2010/main" val="2372521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a:t>
            </a:r>
            <a:r>
              <a:rPr lang="en-US" baseline="0" dirty="0"/>
              <a:t> are applying the sigma function </a:t>
            </a:r>
            <a:r>
              <a:rPr lang="en-US" baseline="0" dirty="0" err="1"/>
              <a:t>elementwise</a:t>
            </a:r>
            <a:r>
              <a:rPr lang="en-US" baseline="0" dirty="0"/>
              <a:t> to every entry in the vector </a:t>
            </a:r>
            <a:r>
              <a:rPr lang="en-US" baseline="0" dirty="0" err="1"/>
              <a:t>wa+b</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55</a:t>
            </a:fld>
            <a:endParaRPr lang="en-US"/>
          </a:p>
        </p:txBody>
      </p:sp>
    </p:spTree>
    <p:extLst>
      <p:ext uri="{BB962C8B-B14F-4D97-AF65-F5344CB8AC3E}">
        <p14:creationId xmlns:p14="http://schemas.microsoft.com/office/powerpoint/2010/main" val="482116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derivatives tell us about</a:t>
            </a:r>
            <a:r>
              <a:rPr lang="en-US" baseline="0" dirty="0"/>
              <a:t> the shape of the valley and how the ball should roll</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61</a:t>
            </a:fld>
            <a:endParaRPr lang="en-US"/>
          </a:p>
        </p:txBody>
      </p:sp>
    </p:spTree>
    <p:extLst>
      <p:ext uri="{BB962C8B-B14F-4D97-AF65-F5344CB8AC3E}">
        <p14:creationId xmlns:p14="http://schemas.microsoft.com/office/powerpoint/2010/main" val="1896089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here for a</a:t>
            </a:r>
            <a:r>
              <a:rPr lang="en-US" baseline="0" dirty="0"/>
              <a:t> minute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62</a:t>
            </a:fld>
            <a:endParaRPr lang="en-US"/>
          </a:p>
        </p:txBody>
      </p:sp>
    </p:spTree>
    <p:extLst>
      <p:ext uri="{BB962C8B-B14F-4D97-AF65-F5344CB8AC3E}">
        <p14:creationId xmlns:p14="http://schemas.microsoft.com/office/powerpoint/2010/main" val="1969725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95.42%</a:t>
            </a:r>
            <a:r>
              <a:rPr lang="en-US" baseline="0" dirty="0"/>
              <a:t> accuracy with a relatively simple network.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66</a:t>
            </a:fld>
            <a:endParaRPr lang="en-US"/>
          </a:p>
        </p:txBody>
      </p:sp>
    </p:spTree>
    <p:extLst>
      <p:ext uri="{BB962C8B-B14F-4D97-AF65-F5344CB8AC3E}">
        <p14:creationId xmlns:p14="http://schemas.microsoft.com/office/powerpoint/2010/main" val="2043528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change? </a:t>
            </a:r>
          </a:p>
        </p:txBody>
      </p:sp>
      <p:sp>
        <p:nvSpPr>
          <p:cNvPr id="4" name="Slide Number Placeholder 3"/>
          <p:cNvSpPr>
            <a:spLocks noGrp="1"/>
          </p:cNvSpPr>
          <p:nvPr>
            <p:ph type="sldNum" sz="quarter" idx="10"/>
          </p:nvPr>
        </p:nvSpPr>
        <p:spPr/>
        <p:txBody>
          <a:bodyPr/>
          <a:lstStyle/>
          <a:p>
            <a:fld id="{BB0BDF8B-C338-49A2-B495-F87D8695459E}" type="slidenum">
              <a:rPr lang="en-US" smtClean="0"/>
              <a:t>69</a:t>
            </a:fld>
            <a:endParaRPr lang="en-US"/>
          </a:p>
        </p:txBody>
      </p:sp>
    </p:spTree>
    <p:extLst>
      <p:ext uri="{BB962C8B-B14F-4D97-AF65-F5344CB8AC3E}">
        <p14:creationId xmlns:p14="http://schemas.microsoft.com/office/powerpoint/2010/main" val="117172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73</a:t>
            </a:fld>
            <a:endParaRPr lang="en-US"/>
          </a:p>
        </p:txBody>
      </p:sp>
    </p:spTree>
    <p:extLst>
      <p:ext uri="{BB962C8B-B14F-4D97-AF65-F5344CB8AC3E}">
        <p14:creationId xmlns:p14="http://schemas.microsoft.com/office/powerpoint/2010/main" val="1559485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is 87% compared to 82.27% in the </a:t>
            </a:r>
            <a:r>
              <a:rPr lang="en-US" dirty="0" err="1"/>
              <a:t>unregularized</a:t>
            </a:r>
            <a:r>
              <a:rPr lang="en-US" dirty="0"/>
              <a:t> case</a:t>
            </a:r>
          </a:p>
        </p:txBody>
      </p:sp>
      <p:sp>
        <p:nvSpPr>
          <p:cNvPr id="4" name="Slide Number Placeholder 3"/>
          <p:cNvSpPr>
            <a:spLocks noGrp="1"/>
          </p:cNvSpPr>
          <p:nvPr>
            <p:ph type="sldNum" sz="quarter" idx="10"/>
          </p:nvPr>
        </p:nvSpPr>
        <p:spPr/>
        <p:txBody>
          <a:bodyPr/>
          <a:lstStyle/>
          <a:p>
            <a:fld id="{BB0BDF8B-C338-49A2-B495-F87D8695459E}" type="slidenum">
              <a:rPr lang="en-US" smtClean="0"/>
              <a:t>79</a:t>
            </a:fld>
            <a:endParaRPr lang="en-US"/>
          </a:p>
        </p:txBody>
      </p:sp>
    </p:spTree>
    <p:extLst>
      <p:ext uri="{BB962C8B-B14F-4D97-AF65-F5344CB8AC3E}">
        <p14:creationId xmlns:p14="http://schemas.microsoft.com/office/powerpoint/2010/main" val="2465677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might this be  useful for? </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89</a:t>
            </a:fld>
            <a:endParaRPr lang="en-US"/>
          </a:p>
        </p:txBody>
      </p:sp>
    </p:spTree>
    <p:extLst>
      <p:ext uri="{BB962C8B-B14F-4D97-AF65-F5344CB8AC3E}">
        <p14:creationId xmlns:p14="http://schemas.microsoft.com/office/powerpoint/2010/main" val="844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deep learning?</a:t>
            </a:r>
          </a:p>
          <a:p>
            <a:r>
              <a:rPr lang="en-US"/>
              <a:t>https://www.polleverywhere.com/free_text_polls/n6Cd9E8zhpiOXcrSWg7aN</a:t>
            </a:r>
          </a:p>
        </p:txBody>
      </p:sp>
      <p:sp>
        <p:nvSpPr>
          <p:cNvPr id="4" name="Slide Number Placeholder 3"/>
          <p:cNvSpPr>
            <a:spLocks noGrp="1"/>
          </p:cNvSpPr>
          <p:nvPr>
            <p:ph type="sldNum" sz="quarter" idx="5"/>
          </p:nvPr>
        </p:nvSpPr>
        <p:spPr/>
        <p:txBody>
          <a:bodyPr/>
          <a:lstStyle/>
          <a:p>
            <a:fld id="{BB0BDF8B-C338-49A2-B495-F87D8695459E}" type="slidenum">
              <a:rPr lang="en-US" smtClean="0"/>
              <a:t>3</a:t>
            </a:fld>
            <a:endParaRPr lang="en-US"/>
          </a:p>
        </p:txBody>
      </p:sp>
    </p:spTree>
    <p:extLst>
      <p:ext uri="{BB962C8B-B14F-4D97-AF65-F5344CB8AC3E}">
        <p14:creationId xmlns:p14="http://schemas.microsoft.com/office/powerpoint/2010/main" val="1114679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criteria</a:t>
            </a:r>
            <a:r>
              <a:rPr lang="en-US" baseline="0" dirty="0"/>
              <a:t> aren’t necessarily mutually exclusive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90</a:t>
            </a:fld>
            <a:endParaRPr lang="en-US"/>
          </a:p>
        </p:txBody>
      </p:sp>
    </p:spTree>
    <p:extLst>
      <p:ext uri="{BB962C8B-B14F-4D97-AF65-F5344CB8AC3E}">
        <p14:creationId xmlns:p14="http://schemas.microsoft.com/office/powerpoint/2010/main" val="1585130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for</a:t>
            </a:r>
            <a:r>
              <a:rPr lang="en-US" baseline="0" dirty="0"/>
              <a:t> computational cost, this can include memory and storage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91</a:t>
            </a:fld>
            <a:endParaRPr lang="en-US"/>
          </a:p>
        </p:txBody>
      </p:sp>
    </p:spTree>
    <p:extLst>
      <p:ext uri="{BB962C8B-B14F-4D97-AF65-F5344CB8AC3E}">
        <p14:creationId xmlns:p14="http://schemas.microsoft.com/office/powerpoint/2010/main" val="304080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model the</a:t>
            </a:r>
            <a:r>
              <a:rPr lang="en-US" baseline="0" dirty="0"/>
              <a:t> actual data as lying on a low dimensional manifold and there is some corrupting process that forces the data point off the manifold (point to the gray arrow; and then all the green arrows). From this assumption, we can often use powerful ways to learn some lower-dimensional representation of the data.</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92</a:t>
            </a:fld>
            <a:endParaRPr lang="en-US"/>
          </a:p>
        </p:txBody>
      </p:sp>
    </p:spTree>
    <p:extLst>
      <p:ext uri="{BB962C8B-B14F-4D97-AF65-F5344CB8AC3E}">
        <p14:creationId xmlns:p14="http://schemas.microsoft.com/office/powerpoint/2010/main" val="3686858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is an example of an </a:t>
            </a:r>
            <a:r>
              <a:rPr lang="en-US" dirty="0" err="1"/>
              <a:t>autoencoder</a:t>
            </a:r>
            <a:r>
              <a:rPr lang="en-US" dirty="0"/>
              <a:t>. </a:t>
            </a:r>
            <a:r>
              <a:rPr lang="en-US" baseline="0" dirty="0"/>
              <a:t>The </a:t>
            </a:r>
            <a:r>
              <a:rPr lang="en-US" baseline="0" dirty="0" err="1"/>
              <a:t>autoencoder</a:t>
            </a:r>
            <a:r>
              <a:rPr lang="en-US" baseline="0" dirty="0"/>
              <a:t> tries to reconstruct its input, after passing it through the layers of the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that there is an informational bottleneck here that we’ll talk about in a second.</a:t>
            </a:r>
          </a:p>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93</a:t>
            </a:fld>
            <a:endParaRPr lang="en-US"/>
          </a:p>
        </p:txBody>
      </p:sp>
    </p:spTree>
    <p:extLst>
      <p:ext uri="{BB962C8B-B14F-4D97-AF65-F5344CB8AC3E}">
        <p14:creationId xmlns:p14="http://schemas.microsoft.com/office/powerpoint/2010/main" val="1134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Autoencoders</a:t>
            </a:r>
            <a:r>
              <a:rPr lang="en-US" baseline="0" dirty="0"/>
              <a:t> are special types of neural networks that have been used to do unsupervised and semi-supervised settings</a:t>
            </a:r>
          </a:p>
          <a:p>
            <a:endParaRPr lang="en-US" baseline="0" dirty="0"/>
          </a:p>
          <a:p>
            <a:r>
              <a:rPr lang="en-US" baseline="0" dirty="0"/>
              <a:t>Recirculation compares activations of the network on the original input to the activations on the reconstructed input (considered more biologically plausible)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94</a:t>
            </a:fld>
            <a:endParaRPr lang="en-US"/>
          </a:p>
        </p:txBody>
      </p:sp>
    </p:spTree>
    <p:extLst>
      <p:ext uri="{BB962C8B-B14F-4D97-AF65-F5344CB8AC3E}">
        <p14:creationId xmlns:p14="http://schemas.microsoft.com/office/powerpoint/2010/main" val="353464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use the Camera </a:t>
            </a:r>
            <a:r>
              <a:rPr lang="en-US" baseline="0" dirty="0" err="1"/>
              <a:t>Obscura</a:t>
            </a:r>
            <a:r>
              <a:rPr lang="en-US" baseline="0" dirty="0"/>
              <a:t> as an analogy for the </a:t>
            </a:r>
            <a:r>
              <a:rPr lang="en-US" baseline="0" dirty="0" err="1"/>
              <a:t>autoencoder</a:t>
            </a:r>
            <a:r>
              <a:rPr lang="en-US" baseline="0" dirty="0"/>
              <a:t>. The scenery is in the input data. The pinhole is the encoder that creates a representation of the data by projecting it. The painter is the decoder that tries to recreate the image from the encoded representation as best as possible.</a:t>
            </a:r>
          </a:p>
          <a:p>
            <a:endParaRPr lang="en-US" baseline="0" dirty="0"/>
          </a:p>
          <a:p>
            <a:r>
              <a:rPr lang="en-US" baseline="0" dirty="0"/>
              <a:t>The encoder and decoder are a set of layers that act as an informational bottleneck, which is achieved by various types of regularizations or the architecture of the AE.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96</a:t>
            </a:fld>
            <a:endParaRPr lang="en-US"/>
          </a:p>
        </p:txBody>
      </p:sp>
    </p:spTree>
    <p:extLst>
      <p:ext uri="{BB962C8B-B14F-4D97-AF65-F5344CB8AC3E}">
        <p14:creationId xmlns:p14="http://schemas.microsoft.com/office/powerpoint/2010/main" val="15790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98</a:t>
            </a:fld>
            <a:endParaRPr lang="en-US"/>
          </a:p>
        </p:txBody>
      </p:sp>
    </p:spTree>
    <p:extLst>
      <p:ext uri="{BB962C8B-B14F-4D97-AF65-F5344CB8AC3E}">
        <p14:creationId xmlns:p14="http://schemas.microsoft.com/office/powerpoint/2010/main" val="101220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learning has the tendency to break the data down into different representations at different layers. Input is presented at the visible layer and the hidden layers extract increasingly abstract features which are then used, for example, to classify</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14</a:t>
            </a:fld>
            <a:endParaRPr lang="en-US"/>
          </a:p>
        </p:txBody>
      </p:sp>
    </p:spTree>
    <p:extLst>
      <p:ext uri="{BB962C8B-B14F-4D97-AF65-F5344CB8AC3E}">
        <p14:creationId xmlns:p14="http://schemas.microsoft.com/office/powerpoint/2010/main" val="99959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15</a:t>
            </a:fld>
            <a:endParaRPr lang="en-US"/>
          </a:p>
        </p:txBody>
      </p:sp>
    </p:spTree>
    <p:extLst>
      <p:ext uri="{BB962C8B-B14F-4D97-AF65-F5344CB8AC3E}">
        <p14:creationId xmlns:p14="http://schemas.microsoft.com/office/powerpoint/2010/main" val="56421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reason is that how</a:t>
            </a:r>
            <a:r>
              <a:rPr lang="en-US" baseline="0" dirty="0"/>
              <a:t> the data is represented is important. On the left, if you were tasked with using a straight line to separate the two types of data, you would fail. On the right though, by simply transforming the data into a different coordinate system, it becomes very easy to do.</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16</a:t>
            </a:fld>
            <a:endParaRPr lang="en-US"/>
          </a:p>
        </p:txBody>
      </p:sp>
    </p:spTree>
    <p:extLst>
      <p:ext uri="{BB962C8B-B14F-4D97-AF65-F5344CB8AC3E}">
        <p14:creationId xmlns:p14="http://schemas.microsoft.com/office/powerpoint/2010/main" val="6355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a:t>
            </a:r>
            <a:r>
              <a:rPr lang="en-US" baseline="0" dirty="0"/>
              <a:t> network size is increasing over time. Note that we’re still below the level of a frog.</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17</a:t>
            </a:fld>
            <a:endParaRPr lang="en-US"/>
          </a:p>
        </p:txBody>
      </p:sp>
    </p:spTree>
    <p:extLst>
      <p:ext uri="{BB962C8B-B14F-4D97-AF65-F5344CB8AC3E}">
        <p14:creationId xmlns:p14="http://schemas.microsoft.com/office/powerpoint/2010/main" val="392586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could</a:t>
            </a:r>
            <a:r>
              <a:rPr lang="en-US" baseline="0" dirty="0"/>
              <a:t> have more or fewer inputs.</a:t>
            </a:r>
          </a:p>
          <a:p>
            <a:endParaRPr lang="en-US" baseline="0" dirty="0"/>
          </a:p>
          <a:p>
            <a:r>
              <a:rPr lang="en-US" baseline="0" dirty="0"/>
              <a:t>Mention that figures come from Michael Nielsen’s book</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25</a:t>
            </a:fld>
            <a:endParaRPr lang="en-US"/>
          </a:p>
        </p:txBody>
      </p:sp>
    </p:spTree>
    <p:extLst>
      <p:ext uri="{BB962C8B-B14F-4D97-AF65-F5344CB8AC3E}">
        <p14:creationId xmlns:p14="http://schemas.microsoft.com/office/powerpoint/2010/main" val="228444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26</a:t>
            </a:fld>
            <a:endParaRPr lang="en-US"/>
          </a:p>
        </p:txBody>
      </p:sp>
    </p:spTree>
    <p:extLst>
      <p:ext uri="{BB962C8B-B14F-4D97-AF65-F5344CB8AC3E}">
        <p14:creationId xmlns:p14="http://schemas.microsoft.com/office/powerpoint/2010/main" val="280662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venir Book" charset="0"/>
                <a:ea typeface="Avenir Book" charset="0"/>
                <a:cs typeface="Avenir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ctrTitle"/>
          </p:nvPr>
        </p:nvSpPr>
        <p:spPr>
          <a:xfrm>
            <a:off x="661506" y="1122363"/>
            <a:ext cx="7772400" cy="1806031"/>
          </a:xfrm>
        </p:spPr>
        <p:txBody>
          <a:bodyPr anchor="b"/>
          <a:lstStyle>
            <a:lvl1pPr algn="ctr">
              <a:defRPr sz="6000" baseline="0">
                <a:solidFill>
                  <a:schemeClr val="tx1"/>
                </a:solidFill>
                <a:latin typeface="Avenir Book" charset="0"/>
                <a:ea typeface="Avenir Book" charset="0"/>
                <a:cs typeface="Avenir Book" charset="0"/>
              </a:defRPr>
            </a:lvl1pPr>
          </a:lstStyle>
          <a:p>
            <a:r>
              <a:rPr lang="en-US" dirty="0"/>
              <a:t>Click to edit Master title style</a:t>
            </a:r>
          </a:p>
        </p:txBody>
      </p:sp>
    </p:spTree>
    <p:extLst>
      <p:ext uri="{BB962C8B-B14F-4D97-AF65-F5344CB8AC3E}">
        <p14:creationId xmlns:p14="http://schemas.microsoft.com/office/powerpoint/2010/main" val="3401150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7138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20097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344" y="1064871"/>
            <a:ext cx="8821356" cy="5112092"/>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2" name="Title 1"/>
          <p:cNvSpPr>
            <a:spLocks noGrp="1"/>
          </p:cNvSpPr>
          <p:nvPr>
            <p:ph type="title"/>
          </p:nvPr>
        </p:nvSpPr>
        <p:spPr>
          <a:xfrm>
            <a:off x="0" y="0"/>
            <a:ext cx="8391644" cy="798991"/>
          </a:xfrm>
        </p:spPr>
        <p:txBody>
          <a:bodyPr/>
          <a:lstStyle>
            <a:lvl1pPr>
              <a:defRPr baseline="0">
                <a:solidFill>
                  <a:schemeClr val="tx1"/>
                </a:solidFill>
                <a:latin typeface="Avenir Book" charset="0"/>
                <a:ea typeface="Avenir Book" charset="0"/>
                <a:cs typeface="Avenir Book" charset="0"/>
              </a:defRPr>
            </a:lvl1pPr>
          </a:lstStyle>
          <a:p>
            <a:r>
              <a:rPr lang="en-US" dirty="0"/>
              <a:t>Click to edit Master title style</a:t>
            </a:r>
          </a:p>
        </p:txBody>
      </p:sp>
      <p:sp>
        <p:nvSpPr>
          <p:cNvPr id="11"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837124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12AB4-83B7-4D7E-B543-6568140ABEE2}" type="datetimeFigureOut">
              <a:rPr lang="en-US" smtClean="0"/>
              <a:t>1/26/21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CF6EA5-4958-4C53-AF01-4B1224DA5071}" type="slidenum">
              <a:rPr lang="en-US" smtClean="0"/>
              <a:t>‹#›</a:t>
            </a:fld>
            <a:endParaRPr lang="en-US"/>
          </a:p>
        </p:txBody>
      </p:sp>
      <p:sp>
        <p:nvSpPr>
          <p:cNvPr id="8" name="Rectangle 7"/>
          <p:cNvSpPr/>
          <p:nvPr userDrawn="1"/>
        </p:nvSpPr>
        <p:spPr>
          <a:xfrm>
            <a:off x="623888" y="1283255"/>
            <a:ext cx="7886700" cy="1645139"/>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338617"/>
            <a:ext cx="7886700" cy="1589777"/>
          </a:xfrm>
        </p:spPr>
        <p:txBody>
          <a:bodyPr anchor="b"/>
          <a:lstStyle>
            <a:lvl1pPr>
              <a:defRPr sz="6000">
                <a:solidFill>
                  <a:schemeClr val="bg1"/>
                </a:solidFill>
                <a:latin typeface="Avenir Book" charset="0"/>
                <a:ea typeface="Avenir Book" charset="0"/>
                <a:cs typeface="Avenir Book" charset="0"/>
              </a:defRPr>
            </a:lvl1pPr>
          </a:lstStyle>
          <a:p>
            <a:r>
              <a:rPr lang="en-US" dirty="0"/>
              <a:t>Click to edit Master title style</a:t>
            </a:r>
          </a:p>
        </p:txBody>
      </p:sp>
      <p:sp>
        <p:nvSpPr>
          <p:cNvPr id="9" name="Rectangle 8"/>
          <p:cNvSpPr/>
          <p:nvPr userDrawn="1"/>
        </p:nvSpPr>
        <p:spPr>
          <a:xfrm>
            <a:off x="0" y="6712599"/>
            <a:ext cx="9144000" cy="145401"/>
          </a:xfrm>
          <a:prstGeom prst="rect">
            <a:avLst/>
          </a:prstGeom>
          <a:gradFill flip="none" rotWithShape="1">
            <a:gsLst>
              <a:gs pos="0">
                <a:srgbClr val="002060"/>
              </a:gs>
              <a:gs pos="50000">
                <a:srgbClr val="290491"/>
              </a:gs>
              <a:gs pos="100000">
                <a:srgbClr val="3605C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txBox="1">
            <a:spLocks/>
          </p:cNvSpPr>
          <p:nvPr userDrawn="1"/>
        </p:nvSpPr>
        <p:spPr>
          <a:xfrm>
            <a:off x="1143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CPSC/AMTH 663 (Kevin</a:t>
            </a:r>
            <a:r>
              <a:rPr lang="en-US" baseline="0" dirty="0"/>
              <a:t> Moon/Guy Wolf)</a:t>
            </a:r>
            <a:endParaRPr lang="en-US" dirty="0"/>
          </a:p>
        </p:txBody>
      </p:sp>
      <p:sp>
        <p:nvSpPr>
          <p:cNvPr id="11" name="Footer Placeholder 4"/>
          <p:cNvSpPr txBox="1">
            <a:spLocks/>
          </p:cNvSpPr>
          <p:nvPr userDrawn="1"/>
        </p:nvSpPr>
        <p:spPr>
          <a:xfrm>
            <a:off x="32004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Deep Learning Overview</a:t>
            </a:r>
          </a:p>
        </p:txBody>
      </p:sp>
      <p:sp>
        <p:nvSpPr>
          <p:cNvPr id="12" name="Footer Placeholder 4"/>
          <p:cNvSpPr txBox="1">
            <a:spLocks/>
          </p:cNvSpPr>
          <p:nvPr userDrawn="1"/>
        </p:nvSpPr>
        <p:spPr>
          <a:xfrm>
            <a:off x="6286500" y="6712598"/>
            <a:ext cx="2743200" cy="145402"/>
          </a:xfrm>
          <a:prstGeom prst="rect">
            <a:avLst/>
          </a:prstGeom>
        </p:spPr>
        <p:txBody>
          <a:bodyPr vert="horz" lIns="91440" tIns="45720" rIns="9144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Yale – Spring 2018</a:t>
            </a:r>
          </a:p>
        </p:txBody>
      </p:sp>
    </p:spTree>
    <p:extLst>
      <p:ext uri="{BB962C8B-B14F-4D97-AF65-F5344CB8AC3E}">
        <p14:creationId xmlns:p14="http://schemas.microsoft.com/office/powerpoint/2010/main" val="39468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5E12AB4-83B7-4D7E-B543-6568140ABEE2}"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121025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Avenir Book" charset="0"/>
                <a:ea typeface="Avenir Book" charset="0"/>
                <a:cs typeface="Avenir Book" charset="0"/>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Avenir Book" charset="0"/>
                <a:ea typeface="Avenir Book" charset="0"/>
                <a:cs typeface="Avenir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Avenir Book" charset="0"/>
                <a:ea typeface="Avenir Book" charset="0"/>
                <a:cs typeface="Avenir Book" charset="0"/>
              </a:defRPr>
            </a:lvl1pPr>
            <a:lvl2pPr>
              <a:defRPr>
                <a:latin typeface="Avenir Book" charset="0"/>
                <a:ea typeface="Avenir Book" charset="0"/>
                <a:cs typeface="Avenir Book" charset="0"/>
              </a:defRPr>
            </a:lvl2pPr>
            <a:lvl3pPr>
              <a:defRPr>
                <a:latin typeface="Avenir Book" charset="0"/>
                <a:ea typeface="Avenir Book" charset="0"/>
                <a:cs typeface="Avenir Book" charset="0"/>
              </a:defRPr>
            </a:lvl3pPr>
            <a:lvl4pPr>
              <a:defRPr>
                <a:latin typeface="Avenir Book" charset="0"/>
                <a:ea typeface="Avenir Book" charset="0"/>
                <a:cs typeface="Avenir Book" charset="0"/>
              </a:defRPr>
            </a:lvl4pPr>
            <a:lvl5pPr>
              <a:defRPr>
                <a:latin typeface="Avenir Book" charset="0"/>
                <a:ea typeface="Avenir Book" charset="0"/>
                <a:cs typeface="Avenir Book"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5E12AB4-83B7-4D7E-B543-6568140ABEE2}" type="datetimeFigureOut">
              <a:rPr lang="en-US" smtClean="0"/>
              <a:t>1/26/21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79865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E12AB4-83B7-4D7E-B543-6568140ABEE2}" type="datetimeFigureOut">
              <a:rPr lang="en-US" smtClean="0"/>
              <a:t>1/26/21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CF6EA5-4958-4C53-AF01-4B1224DA5071}" type="slidenum">
              <a:rPr lang="en-US" smtClean="0"/>
              <a:t>‹#›</a:t>
            </a:fld>
            <a:endParaRPr lang="en-US"/>
          </a:p>
        </p:txBody>
      </p:sp>
      <p:sp>
        <p:nvSpPr>
          <p:cNvPr id="6" name="Rectangle 5"/>
          <p:cNvSpPr/>
          <p:nvPr userDrawn="1"/>
        </p:nvSpPr>
        <p:spPr>
          <a:xfrm>
            <a:off x="196770" y="365126"/>
            <a:ext cx="9144000" cy="798990"/>
          </a:xfrm>
          <a:prstGeom prst="rect">
            <a:avLst/>
          </a:prstGeom>
          <a:solidFill>
            <a:srgbClr val="360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19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E12AB4-83B7-4D7E-B543-6568140ABEE2}" type="datetimeFigureOut">
              <a:rPr lang="en-US" smtClean="0"/>
              <a:t>1/26/21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47012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321176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E12AB4-83B7-4D7E-B543-6568140ABEE2}" type="datetimeFigureOut">
              <a:rPr lang="en-US" smtClean="0"/>
              <a:t>1/26/21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CF6EA5-4958-4C53-AF01-4B1224DA5071}" type="slidenum">
              <a:rPr lang="en-US" smtClean="0"/>
              <a:t>‹#›</a:t>
            </a:fld>
            <a:endParaRPr lang="en-US"/>
          </a:p>
        </p:txBody>
      </p:sp>
    </p:spTree>
    <p:extLst>
      <p:ext uri="{BB962C8B-B14F-4D97-AF65-F5344CB8AC3E}">
        <p14:creationId xmlns:p14="http://schemas.microsoft.com/office/powerpoint/2010/main" val="54014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12AB4-83B7-4D7E-B543-6568140ABEE2}" type="datetimeFigureOut">
              <a:rPr lang="en-US" smtClean="0"/>
              <a:t>1/26/21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F6EA5-4958-4C53-AF01-4B1224DA5071}" type="slidenum">
              <a:rPr lang="en-US" smtClean="0"/>
              <a:t>‹#›</a:t>
            </a:fld>
            <a:endParaRPr lang="en-US"/>
          </a:p>
        </p:txBody>
      </p:sp>
    </p:spTree>
    <p:extLst>
      <p:ext uri="{BB962C8B-B14F-4D97-AF65-F5344CB8AC3E}">
        <p14:creationId xmlns:p14="http://schemas.microsoft.com/office/powerpoint/2010/main" val="2673665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ature.com/articles/s41576-019-0122-6"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hyperlink" Target="https://www.biorxiv.org/content/10.1101/2020.08.02.233569v1" TargetMode="External"/><Relationship Id="rId4" Type="http://schemas.openxmlformats.org/officeDocument/2006/relationships/hyperlink" Target="https://www.biorxiv.org/content/10.1101/2020.05.13.094953v2"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2C65FD5-8D03-454F-81AE-7D34A59F4A71}"/>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2EEDC2C9-05AB-804C-895B-7C5160773941}"/>
              </a:ext>
            </a:extLst>
          </p:cNvPr>
          <p:cNvSpPr>
            <a:spLocks noGrp="1"/>
          </p:cNvSpPr>
          <p:nvPr>
            <p:ph type="ctrTitle"/>
          </p:nvPr>
        </p:nvSpPr>
        <p:spPr/>
        <p:txBody>
          <a:bodyPr/>
          <a:lstStyle/>
          <a:p>
            <a:endParaRPr lang="en-US"/>
          </a:p>
        </p:txBody>
      </p:sp>
      <p:pic>
        <p:nvPicPr>
          <p:cNvPr id="5" name="slide.url=https://www.polleverywhere.com/free_text_polls/3qd7wqefwOqdnE8PrJqf5">
            <a:extLst>
              <a:ext uri="{FF2B5EF4-FFF2-40B4-BE49-F238E27FC236}">
                <a16:creationId xmlns:a16="http://schemas.microsoft.com/office/drawing/2014/main" id="{DB25D4C6-9FEE-7F4A-84F0-9E365EAC50F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391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3" cy="4717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4</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4</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4686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to Image </a:t>
            </a:r>
            <a:r>
              <a:rPr lang="en-US" dirty="0" err="1"/>
              <a:t>Denoising</a:t>
            </a:r>
            <a:endParaRPr lang="en-US" dirty="0"/>
          </a:p>
        </p:txBody>
      </p:sp>
      <p:pic>
        <p:nvPicPr>
          <p:cNvPr id="4" name="Picture 3"/>
          <p:cNvPicPr>
            <a:picLocks noChangeAspect="1"/>
          </p:cNvPicPr>
          <p:nvPr/>
        </p:nvPicPr>
        <p:blipFill>
          <a:blip r:embed="rId2"/>
          <a:stretch>
            <a:fillRect/>
          </a:stretch>
        </p:blipFill>
        <p:spPr>
          <a:xfrm>
            <a:off x="0" y="2032279"/>
            <a:ext cx="9144000" cy="2793442"/>
          </a:xfrm>
          <a:prstGeom prst="rect">
            <a:avLst/>
          </a:prstGeom>
        </p:spPr>
      </p:pic>
      <p:sp>
        <p:nvSpPr>
          <p:cNvPr id="2" name="TextBox 1">
            <a:extLst>
              <a:ext uri="{FF2B5EF4-FFF2-40B4-BE49-F238E27FC236}">
                <a16:creationId xmlns:a16="http://schemas.microsoft.com/office/drawing/2014/main" id="{542F5059-FAED-8846-AE05-BB5A08ABAED8}"/>
              </a:ext>
            </a:extLst>
          </p:cNvPr>
          <p:cNvSpPr txBox="1"/>
          <p:nvPr/>
        </p:nvSpPr>
        <p:spPr>
          <a:xfrm>
            <a:off x="877078" y="5206482"/>
            <a:ext cx="4169347" cy="369332"/>
          </a:xfrm>
          <a:prstGeom prst="rect">
            <a:avLst/>
          </a:prstGeom>
          <a:noFill/>
        </p:spPr>
        <p:txBody>
          <a:bodyPr wrap="none" rtlCol="0">
            <a:spAutoFit/>
          </a:bodyPr>
          <a:lstStyle/>
          <a:p>
            <a:r>
              <a:rPr lang="en-US" dirty="0"/>
              <a:t>Compression layer automatically denoises </a:t>
            </a:r>
          </a:p>
        </p:txBody>
      </p:sp>
    </p:spTree>
    <p:extLst>
      <p:ext uri="{BB962C8B-B14F-4D97-AF65-F5344CB8AC3E}">
        <p14:creationId xmlns:p14="http://schemas.microsoft.com/office/powerpoint/2010/main" val="24701550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64870"/>
            <a:ext cx="8821356" cy="5682293"/>
          </a:xfrm>
        </p:spPr>
        <p:txBody>
          <a:bodyPr/>
          <a:lstStyle/>
          <a:p>
            <a:r>
              <a:rPr lang="en-US" dirty="0"/>
              <a:t>Artificially add noise to input, train network to take it off </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Denoising Autoencoder</a:t>
            </a:r>
          </a:p>
        </p:txBody>
      </p:sp>
      <p:pic>
        <p:nvPicPr>
          <p:cNvPr id="6" name="Picture 5"/>
          <p:cNvPicPr>
            <a:picLocks noChangeAspect="1"/>
          </p:cNvPicPr>
          <p:nvPr/>
        </p:nvPicPr>
        <p:blipFill rotWithShape="1">
          <a:blip r:embed="rId2"/>
          <a:srcRect l="8754" t="53485" r="38097" b="27541"/>
          <a:stretch/>
        </p:blipFill>
        <p:spPr>
          <a:xfrm>
            <a:off x="0" y="2972566"/>
            <a:ext cx="8805096" cy="2247134"/>
          </a:xfrm>
          <a:prstGeom prst="rect">
            <a:avLst/>
          </a:prstGeom>
        </p:spPr>
      </p:pic>
    </p:spTree>
    <p:extLst>
      <p:ext uri="{BB962C8B-B14F-4D97-AF65-F5344CB8AC3E}">
        <p14:creationId xmlns:p14="http://schemas.microsoft.com/office/powerpoint/2010/main" val="277455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66D351-4696-2F4C-938E-02E3CEA38E50}"/>
              </a:ext>
            </a:extLst>
          </p:cNvPr>
          <p:cNvSpPr>
            <a:spLocks noGrp="1"/>
          </p:cNvSpPr>
          <p:nvPr>
            <p:ph type="title"/>
          </p:nvPr>
        </p:nvSpPr>
        <p:spPr/>
        <p:txBody>
          <a:bodyPr/>
          <a:lstStyle/>
          <a:p>
            <a:r>
              <a:rPr lang="en-US" dirty="0"/>
              <a:t>Uses in Single Cell</a:t>
            </a:r>
          </a:p>
        </p:txBody>
      </p:sp>
      <p:pic>
        <p:nvPicPr>
          <p:cNvPr id="4" name="Picture 3">
            <a:extLst>
              <a:ext uri="{FF2B5EF4-FFF2-40B4-BE49-F238E27FC236}">
                <a16:creationId xmlns:a16="http://schemas.microsoft.com/office/drawing/2014/main" id="{CE4D6A04-7ECD-1341-9278-A5FDF23568ED}"/>
              </a:ext>
            </a:extLst>
          </p:cNvPr>
          <p:cNvPicPr>
            <a:picLocks noChangeAspect="1"/>
          </p:cNvPicPr>
          <p:nvPr/>
        </p:nvPicPr>
        <p:blipFill>
          <a:blip r:embed="rId2"/>
          <a:stretch>
            <a:fillRect/>
          </a:stretch>
        </p:blipFill>
        <p:spPr>
          <a:xfrm>
            <a:off x="831850" y="996950"/>
            <a:ext cx="7480300" cy="4864100"/>
          </a:xfrm>
          <a:prstGeom prst="rect">
            <a:avLst/>
          </a:prstGeom>
        </p:spPr>
      </p:pic>
      <p:sp>
        <p:nvSpPr>
          <p:cNvPr id="2" name="Content Placeholder 1">
            <a:extLst>
              <a:ext uri="{FF2B5EF4-FFF2-40B4-BE49-F238E27FC236}">
                <a16:creationId xmlns:a16="http://schemas.microsoft.com/office/drawing/2014/main" id="{A5373BB0-1308-5F49-A927-ACDB04833BF6}"/>
              </a:ext>
            </a:extLst>
          </p:cNvPr>
          <p:cNvSpPr>
            <a:spLocks noGrp="1"/>
          </p:cNvSpPr>
          <p:nvPr>
            <p:ph idx="1"/>
          </p:nvPr>
        </p:nvSpPr>
        <p:spPr>
          <a:xfrm>
            <a:off x="3434797" y="3620278"/>
            <a:ext cx="5482936" cy="2575347"/>
          </a:xfrm>
          <a:solidFill>
            <a:schemeClr val="bg1"/>
          </a:solidFill>
        </p:spPr>
        <p:txBody>
          <a:bodyPr>
            <a:normAutofit fontScale="92500" lnSpcReduction="20000"/>
          </a:bodyPr>
          <a:lstStyle/>
          <a:p>
            <a:r>
              <a:rPr lang="en-US" dirty="0"/>
              <a:t>Denoising data </a:t>
            </a:r>
          </a:p>
          <a:p>
            <a:r>
              <a:rPr lang="en-US" dirty="0"/>
              <a:t>Visualizing data </a:t>
            </a:r>
          </a:p>
          <a:p>
            <a:r>
              <a:rPr lang="en-US" dirty="0"/>
              <a:t>Imputing missing data </a:t>
            </a:r>
          </a:p>
          <a:p>
            <a:r>
              <a:rPr lang="en-US" dirty="0"/>
              <a:t>Clustering</a:t>
            </a:r>
          </a:p>
          <a:p>
            <a:r>
              <a:rPr lang="en-US" dirty="0"/>
              <a:t>Batch normalization </a:t>
            </a:r>
          </a:p>
          <a:p>
            <a:r>
              <a:rPr lang="en-US" dirty="0"/>
              <a:t>Data generation </a:t>
            </a:r>
          </a:p>
        </p:txBody>
      </p:sp>
    </p:spTree>
    <p:extLst>
      <p:ext uri="{BB962C8B-B14F-4D97-AF65-F5344CB8AC3E}">
        <p14:creationId xmlns:p14="http://schemas.microsoft.com/office/powerpoint/2010/main" val="42440443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B7865E-7492-2B4C-95CE-EF8270107D4B}"/>
              </a:ext>
            </a:extLst>
          </p:cNvPr>
          <p:cNvSpPr>
            <a:spLocks noGrp="1"/>
          </p:cNvSpPr>
          <p:nvPr>
            <p:ph type="title"/>
          </p:nvPr>
        </p:nvSpPr>
        <p:spPr>
          <a:xfrm>
            <a:off x="0" y="265880"/>
            <a:ext cx="8391644" cy="798991"/>
          </a:xfrm>
        </p:spPr>
        <p:txBody>
          <a:bodyPr>
            <a:normAutofit fontScale="90000"/>
          </a:bodyPr>
          <a:lstStyle/>
          <a:p>
            <a:r>
              <a:rPr lang="en-US" dirty="0" err="1"/>
              <a:t>AutoEncoders</a:t>
            </a:r>
            <a:r>
              <a:rPr lang="en-US" dirty="0"/>
              <a:t> in Single Cell Genomics</a:t>
            </a:r>
          </a:p>
        </p:txBody>
      </p:sp>
      <p:pic>
        <p:nvPicPr>
          <p:cNvPr id="4" name="Picture 3">
            <a:extLst>
              <a:ext uri="{FF2B5EF4-FFF2-40B4-BE49-F238E27FC236}">
                <a16:creationId xmlns:a16="http://schemas.microsoft.com/office/drawing/2014/main" id="{4E692CB7-B716-2E40-ABD2-0DA77E0624BB}"/>
              </a:ext>
            </a:extLst>
          </p:cNvPr>
          <p:cNvPicPr>
            <a:picLocks noChangeAspect="1"/>
          </p:cNvPicPr>
          <p:nvPr/>
        </p:nvPicPr>
        <p:blipFill>
          <a:blip r:embed="rId2"/>
          <a:stretch>
            <a:fillRect/>
          </a:stretch>
        </p:blipFill>
        <p:spPr>
          <a:xfrm>
            <a:off x="811290" y="1308533"/>
            <a:ext cx="2949419" cy="3594604"/>
          </a:xfrm>
          <a:prstGeom prst="rect">
            <a:avLst/>
          </a:prstGeom>
        </p:spPr>
      </p:pic>
      <p:sp>
        <p:nvSpPr>
          <p:cNvPr id="5" name="Rectangle 4">
            <a:extLst>
              <a:ext uri="{FF2B5EF4-FFF2-40B4-BE49-F238E27FC236}">
                <a16:creationId xmlns:a16="http://schemas.microsoft.com/office/drawing/2014/main" id="{D3A34BB7-1A32-AB4B-A4F2-E0424D83279E}"/>
              </a:ext>
            </a:extLst>
          </p:cNvPr>
          <p:cNvSpPr/>
          <p:nvPr/>
        </p:nvSpPr>
        <p:spPr>
          <a:xfrm>
            <a:off x="1593273" y="5558090"/>
            <a:ext cx="6248400" cy="369332"/>
          </a:xfrm>
          <a:prstGeom prst="rect">
            <a:avLst/>
          </a:prstGeom>
        </p:spPr>
        <p:txBody>
          <a:bodyPr wrap="square">
            <a:spAutoFit/>
          </a:bodyPr>
          <a:lstStyle/>
          <a:p>
            <a:r>
              <a:rPr lang="en-US" dirty="0">
                <a:hlinkClick r:id="rId3"/>
              </a:rPr>
              <a:t>https://www.nature.com/articles/s41576-019-0122-6</a:t>
            </a:r>
            <a:endParaRPr lang="en-US" dirty="0"/>
          </a:p>
        </p:txBody>
      </p:sp>
    </p:spTree>
    <p:extLst>
      <p:ext uri="{BB962C8B-B14F-4D97-AF65-F5344CB8AC3E}">
        <p14:creationId xmlns:p14="http://schemas.microsoft.com/office/powerpoint/2010/main" val="39922701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8258567" cy="994172"/>
          </a:xfrm>
        </p:spPr>
        <p:txBody>
          <a:bodyPr>
            <a:normAutofit fontScale="90000"/>
          </a:bodyPr>
          <a:lstStyle/>
          <a:p>
            <a:r>
              <a:rPr lang="en-US" dirty="0"/>
              <a:t>Images are a specific sort of graph—grid graph</a:t>
            </a:r>
          </a:p>
        </p:txBody>
      </p:sp>
      <p:pic>
        <p:nvPicPr>
          <p:cNvPr id="5" name="Picture 4"/>
          <p:cNvPicPr>
            <a:picLocks noChangeAspect="1"/>
          </p:cNvPicPr>
          <p:nvPr/>
        </p:nvPicPr>
        <p:blipFill>
          <a:blip r:embed="rId2"/>
          <a:stretch>
            <a:fillRect/>
          </a:stretch>
        </p:blipFill>
        <p:spPr>
          <a:xfrm>
            <a:off x="1655706" y="2781690"/>
            <a:ext cx="6051259" cy="2481589"/>
          </a:xfrm>
          <a:prstGeom prst="rect">
            <a:avLst/>
          </a:prstGeom>
        </p:spPr>
      </p:pic>
    </p:spTree>
    <p:extLst>
      <p:ext uri="{BB962C8B-B14F-4D97-AF65-F5344CB8AC3E}">
        <p14:creationId xmlns:p14="http://schemas.microsoft.com/office/powerpoint/2010/main" val="6585101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a:t>
            </a:r>
          </a:p>
        </p:txBody>
      </p:sp>
      <p:pic>
        <p:nvPicPr>
          <p:cNvPr id="2054" name="Picture 6" descr="https://miro.medium.com/max/998/1*7gTYWMdCajX75IVuC60W5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549" y="2444925"/>
            <a:ext cx="6257963" cy="262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7596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and node features </a:t>
            </a:r>
          </a:p>
        </p:txBody>
      </p:sp>
      <p:pic>
        <p:nvPicPr>
          <p:cNvPr id="3074" name="Picture 2" descr="https://miro.medium.com/max/320/0*NuUDVCcsRDbnQFP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178" y="3234063"/>
            <a:ext cx="1437361" cy="1293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222462" y="2270090"/>
            <a:ext cx="2114550" cy="819150"/>
          </a:xfrm>
          <a:prstGeom prst="rect">
            <a:avLst/>
          </a:prstGeom>
        </p:spPr>
      </p:pic>
      <p:pic>
        <p:nvPicPr>
          <p:cNvPr id="5" name="Picture 4"/>
          <p:cNvPicPr>
            <a:picLocks noChangeAspect="1"/>
          </p:cNvPicPr>
          <p:nvPr/>
        </p:nvPicPr>
        <p:blipFill>
          <a:blip r:embed="rId4"/>
          <a:stretch>
            <a:fillRect/>
          </a:stretch>
        </p:blipFill>
        <p:spPr>
          <a:xfrm>
            <a:off x="3194138" y="4095443"/>
            <a:ext cx="5677095" cy="885825"/>
          </a:xfrm>
          <a:prstGeom prst="rect">
            <a:avLst/>
          </a:prstGeom>
        </p:spPr>
      </p:pic>
      <p:pic>
        <p:nvPicPr>
          <p:cNvPr id="6" name="Picture 5"/>
          <p:cNvPicPr>
            <a:picLocks noChangeAspect="1"/>
          </p:cNvPicPr>
          <p:nvPr/>
        </p:nvPicPr>
        <p:blipFill>
          <a:blip r:embed="rId5"/>
          <a:stretch>
            <a:fillRect/>
          </a:stretch>
        </p:blipFill>
        <p:spPr>
          <a:xfrm>
            <a:off x="6593584" y="2486477"/>
            <a:ext cx="428625" cy="438150"/>
          </a:xfrm>
          <a:prstGeom prst="rect">
            <a:avLst/>
          </a:prstGeom>
        </p:spPr>
      </p:pic>
      <p:sp>
        <p:nvSpPr>
          <p:cNvPr id="7" name="TextBox 6"/>
          <p:cNvSpPr txBox="1"/>
          <p:nvPr/>
        </p:nvSpPr>
        <p:spPr>
          <a:xfrm>
            <a:off x="4269293" y="2567053"/>
            <a:ext cx="2328010" cy="300082"/>
          </a:xfrm>
          <a:prstGeom prst="rect">
            <a:avLst/>
          </a:prstGeom>
          <a:noFill/>
        </p:spPr>
        <p:txBody>
          <a:bodyPr wrap="none" rtlCol="0">
            <a:spAutoFit/>
          </a:bodyPr>
          <a:lstStyle/>
          <a:p>
            <a:r>
              <a:rPr lang="en-US" sz="1350" dirty="0"/>
              <a:t>Each node v has node features</a:t>
            </a:r>
          </a:p>
        </p:txBody>
      </p:sp>
      <p:sp>
        <p:nvSpPr>
          <p:cNvPr id="10" name="TextBox 9"/>
          <p:cNvSpPr txBox="1"/>
          <p:nvPr/>
        </p:nvSpPr>
        <p:spPr>
          <a:xfrm>
            <a:off x="4269293" y="3451327"/>
            <a:ext cx="1906484" cy="300082"/>
          </a:xfrm>
          <a:prstGeom prst="rect">
            <a:avLst/>
          </a:prstGeom>
          <a:noFill/>
        </p:spPr>
        <p:txBody>
          <a:bodyPr wrap="none" rtlCol="0">
            <a:spAutoFit/>
          </a:bodyPr>
          <a:lstStyle/>
          <a:p>
            <a:r>
              <a:rPr lang="en-US" sz="1350" dirty="0"/>
              <a:t>Connecting to neighbors</a:t>
            </a:r>
          </a:p>
        </p:txBody>
      </p:sp>
      <p:pic>
        <p:nvPicPr>
          <p:cNvPr id="9" name="Picture 8"/>
          <p:cNvPicPr>
            <a:picLocks noChangeAspect="1"/>
          </p:cNvPicPr>
          <p:nvPr/>
        </p:nvPicPr>
        <p:blipFill>
          <a:blip r:embed="rId6"/>
          <a:stretch>
            <a:fillRect/>
          </a:stretch>
        </p:blipFill>
        <p:spPr>
          <a:xfrm>
            <a:off x="6398321" y="3423675"/>
            <a:ext cx="819150" cy="457200"/>
          </a:xfrm>
          <a:prstGeom prst="rect">
            <a:avLst/>
          </a:prstGeom>
        </p:spPr>
      </p:pic>
      <p:sp>
        <p:nvSpPr>
          <p:cNvPr id="11" name="TextBox 10"/>
          <p:cNvSpPr txBox="1"/>
          <p:nvPr/>
        </p:nvSpPr>
        <p:spPr>
          <a:xfrm>
            <a:off x="4054393" y="3893206"/>
            <a:ext cx="3203762" cy="300082"/>
          </a:xfrm>
          <a:prstGeom prst="rect">
            <a:avLst/>
          </a:prstGeom>
          <a:noFill/>
        </p:spPr>
        <p:txBody>
          <a:bodyPr wrap="none" rtlCol="0">
            <a:spAutoFit/>
          </a:bodyPr>
          <a:lstStyle/>
          <a:p>
            <a:r>
              <a:rPr lang="en-US" sz="1350" dirty="0"/>
              <a:t>New node features are computed like this: </a:t>
            </a:r>
          </a:p>
        </p:txBody>
      </p:sp>
      <p:pic>
        <p:nvPicPr>
          <p:cNvPr id="12" name="Picture 11"/>
          <p:cNvPicPr>
            <a:picLocks noChangeAspect="1"/>
          </p:cNvPicPr>
          <p:nvPr/>
        </p:nvPicPr>
        <p:blipFill>
          <a:blip r:embed="rId7"/>
          <a:stretch>
            <a:fillRect/>
          </a:stretch>
        </p:blipFill>
        <p:spPr>
          <a:xfrm>
            <a:off x="6474521" y="3018308"/>
            <a:ext cx="666750" cy="295275"/>
          </a:xfrm>
          <a:prstGeom prst="rect">
            <a:avLst/>
          </a:prstGeom>
        </p:spPr>
      </p:pic>
      <p:sp>
        <p:nvSpPr>
          <p:cNvPr id="14" name="TextBox 13"/>
          <p:cNvSpPr txBox="1"/>
          <p:nvPr/>
        </p:nvSpPr>
        <p:spPr>
          <a:xfrm>
            <a:off x="4150231" y="3036584"/>
            <a:ext cx="2128018" cy="300082"/>
          </a:xfrm>
          <a:prstGeom prst="rect">
            <a:avLst/>
          </a:prstGeom>
          <a:noFill/>
        </p:spPr>
        <p:txBody>
          <a:bodyPr wrap="none" rtlCol="0">
            <a:spAutoFit/>
          </a:bodyPr>
          <a:lstStyle/>
          <a:p>
            <a:r>
              <a:rPr lang="en-US" sz="1350" dirty="0"/>
              <a:t>Each node v adjacent edges</a:t>
            </a:r>
          </a:p>
        </p:txBody>
      </p:sp>
    </p:spTree>
    <p:extLst>
      <p:ext uri="{BB962C8B-B14F-4D97-AF65-F5344CB8AC3E}">
        <p14:creationId xmlns:p14="http://schemas.microsoft.com/office/powerpoint/2010/main" val="42132840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90308"/>
            <a:ext cx="8391644" cy="798991"/>
          </a:xfrm>
        </p:spPr>
        <p:txBody>
          <a:bodyPr>
            <a:normAutofit/>
          </a:bodyPr>
          <a:lstStyle/>
          <a:p>
            <a:r>
              <a:rPr lang="en-US" dirty="0" err="1"/>
              <a:t>GraphSAGE</a:t>
            </a:r>
            <a:r>
              <a:rPr lang="en-US" dirty="0"/>
              <a:t> Network</a:t>
            </a:r>
          </a:p>
        </p:txBody>
      </p:sp>
      <p:pic>
        <p:nvPicPr>
          <p:cNvPr id="4" name="Picture 3"/>
          <p:cNvPicPr>
            <a:picLocks noChangeAspect="1"/>
          </p:cNvPicPr>
          <p:nvPr/>
        </p:nvPicPr>
        <p:blipFill>
          <a:blip r:embed="rId2"/>
          <a:stretch>
            <a:fillRect/>
          </a:stretch>
        </p:blipFill>
        <p:spPr>
          <a:xfrm>
            <a:off x="504449" y="2347782"/>
            <a:ext cx="7647972" cy="2633663"/>
          </a:xfrm>
          <a:prstGeom prst="rect">
            <a:avLst/>
          </a:prstGeom>
        </p:spPr>
      </p:pic>
    </p:spTree>
    <p:extLst>
      <p:ext uri="{BB962C8B-B14F-4D97-AF65-F5344CB8AC3E}">
        <p14:creationId xmlns:p14="http://schemas.microsoft.com/office/powerpoint/2010/main" val="26203705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a:t>
            </a:r>
          </a:p>
        </p:txBody>
      </p:sp>
      <p:pic>
        <p:nvPicPr>
          <p:cNvPr id="4" name="Picture 3"/>
          <p:cNvPicPr>
            <a:picLocks noChangeAspect="1"/>
          </p:cNvPicPr>
          <p:nvPr/>
        </p:nvPicPr>
        <p:blipFill>
          <a:blip r:embed="rId2"/>
          <a:stretch>
            <a:fillRect/>
          </a:stretch>
        </p:blipFill>
        <p:spPr>
          <a:xfrm>
            <a:off x="628650" y="2348043"/>
            <a:ext cx="7077075" cy="771525"/>
          </a:xfrm>
          <a:prstGeom prst="rect">
            <a:avLst/>
          </a:prstGeom>
        </p:spPr>
      </p:pic>
      <p:sp>
        <p:nvSpPr>
          <p:cNvPr id="5" name="TextBox 4"/>
          <p:cNvSpPr txBox="1"/>
          <p:nvPr/>
        </p:nvSpPr>
        <p:spPr>
          <a:xfrm>
            <a:off x="883086" y="3365587"/>
            <a:ext cx="5804089" cy="300082"/>
          </a:xfrm>
          <a:prstGeom prst="rect">
            <a:avLst/>
          </a:prstGeom>
          <a:noFill/>
        </p:spPr>
        <p:txBody>
          <a:bodyPr wrap="none" rtlCol="0">
            <a:spAutoFit/>
          </a:bodyPr>
          <a:lstStyle/>
          <a:p>
            <a:r>
              <a:rPr lang="en-US" sz="1350" dirty="0"/>
              <a:t>Neighborhood aggregation based on the mean of all nodes in the neighborhood</a:t>
            </a:r>
          </a:p>
        </p:txBody>
      </p:sp>
      <p:sp>
        <p:nvSpPr>
          <p:cNvPr id="6" name="TextBox 5"/>
          <p:cNvSpPr txBox="1"/>
          <p:nvPr/>
        </p:nvSpPr>
        <p:spPr>
          <a:xfrm>
            <a:off x="845507" y="2209543"/>
            <a:ext cx="1759712" cy="300082"/>
          </a:xfrm>
          <a:prstGeom prst="rect">
            <a:avLst/>
          </a:prstGeom>
          <a:noFill/>
        </p:spPr>
        <p:txBody>
          <a:bodyPr wrap="none" rtlCol="0">
            <a:spAutoFit/>
          </a:bodyPr>
          <a:lstStyle/>
          <a:p>
            <a:r>
              <a:rPr lang="en-US" sz="1350" dirty="0"/>
              <a:t>1.  Mean aggregation: </a:t>
            </a:r>
          </a:p>
        </p:txBody>
      </p:sp>
      <p:sp>
        <p:nvSpPr>
          <p:cNvPr id="7" name="TextBox 6"/>
          <p:cNvSpPr txBox="1"/>
          <p:nvPr/>
        </p:nvSpPr>
        <p:spPr>
          <a:xfrm>
            <a:off x="883086" y="3924002"/>
            <a:ext cx="2192075" cy="300082"/>
          </a:xfrm>
          <a:prstGeom prst="rect">
            <a:avLst/>
          </a:prstGeom>
          <a:noFill/>
        </p:spPr>
        <p:txBody>
          <a:bodyPr wrap="none" rtlCol="0">
            <a:spAutoFit/>
          </a:bodyPr>
          <a:lstStyle/>
          <a:p>
            <a:r>
              <a:rPr lang="en-US" sz="1350" dirty="0"/>
              <a:t>2. Max-pooling aggregation: </a:t>
            </a:r>
          </a:p>
        </p:txBody>
      </p:sp>
      <p:pic>
        <p:nvPicPr>
          <p:cNvPr id="9" name="Picture 8"/>
          <p:cNvPicPr>
            <a:picLocks noChangeAspect="1"/>
          </p:cNvPicPr>
          <p:nvPr/>
        </p:nvPicPr>
        <p:blipFill>
          <a:blip r:embed="rId3"/>
          <a:stretch>
            <a:fillRect/>
          </a:stretch>
        </p:blipFill>
        <p:spPr>
          <a:xfrm>
            <a:off x="785813" y="4447020"/>
            <a:ext cx="6762750" cy="676275"/>
          </a:xfrm>
          <a:prstGeom prst="rect">
            <a:avLst/>
          </a:prstGeom>
        </p:spPr>
      </p:pic>
      <p:sp>
        <p:nvSpPr>
          <p:cNvPr id="10" name="Rectangle 9"/>
          <p:cNvSpPr/>
          <p:nvPr/>
        </p:nvSpPr>
        <p:spPr>
          <a:xfrm>
            <a:off x="883085" y="5251454"/>
            <a:ext cx="1649554" cy="300082"/>
          </a:xfrm>
          <a:prstGeom prst="rect">
            <a:avLst/>
          </a:prstGeom>
        </p:spPr>
        <p:txBody>
          <a:bodyPr wrap="none">
            <a:spAutoFit/>
          </a:bodyPr>
          <a:lstStyle/>
          <a:p>
            <a:r>
              <a:rPr lang="en-US" sz="1350" dirty="0"/>
              <a:t>3. LSTM aggregation </a:t>
            </a:r>
          </a:p>
        </p:txBody>
      </p:sp>
    </p:spTree>
    <p:extLst>
      <p:ext uri="{BB962C8B-B14F-4D97-AF65-F5344CB8AC3E}">
        <p14:creationId xmlns:p14="http://schemas.microsoft.com/office/powerpoint/2010/main" val="17337197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Attention</a:t>
            </a:r>
          </a:p>
        </p:txBody>
      </p:sp>
      <p:pic>
        <p:nvPicPr>
          <p:cNvPr id="4" name="Picture 3"/>
          <p:cNvPicPr>
            <a:picLocks noChangeAspect="1"/>
          </p:cNvPicPr>
          <p:nvPr/>
        </p:nvPicPr>
        <p:blipFill>
          <a:blip r:embed="rId2"/>
          <a:stretch>
            <a:fillRect/>
          </a:stretch>
        </p:blipFill>
        <p:spPr>
          <a:xfrm>
            <a:off x="1304925" y="2347913"/>
            <a:ext cx="6324600" cy="2771775"/>
          </a:xfrm>
          <a:prstGeom prst="rect">
            <a:avLst/>
          </a:prstGeom>
        </p:spPr>
      </p:pic>
    </p:spTree>
    <p:extLst>
      <p:ext uri="{BB962C8B-B14F-4D97-AF65-F5344CB8AC3E}">
        <p14:creationId xmlns:p14="http://schemas.microsoft.com/office/powerpoint/2010/main" val="2324538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3" cy="471763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5</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5</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3859A9D-1B26-6F45-A340-B956AECD4333}"/>
              </a:ext>
            </a:extLst>
          </p:cNvPr>
          <p:cNvSpPr txBox="1"/>
          <p:nvPr/>
        </p:nvSpPr>
        <p:spPr>
          <a:xfrm>
            <a:off x="2194560" y="4850675"/>
            <a:ext cx="5512668" cy="1077218"/>
          </a:xfrm>
          <a:prstGeom prst="rect">
            <a:avLst/>
          </a:prstGeom>
          <a:solidFill>
            <a:schemeClr val="bg1"/>
          </a:solidFill>
          <a:ln w="19050">
            <a:solidFill>
              <a:schemeClr val="tx1"/>
            </a:solidFill>
          </a:ln>
        </p:spPr>
        <p:txBody>
          <a:bodyPr wrap="square" rtlCol="0">
            <a:spAutoFit/>
          </a:bodyPr>
          <a:lstStyle/>
          <a:p>
            <a:pPr algn="ctr"/>
            <a:r>
              <a:rPr lang="en-US" sz="3200" dirty="0"/>
              <a:t>Increasing parameters </a:t>
            </a:r>
            <a:br>
              <a:rPr lang="en-US" sz="3200" dirty="0"/>
            </a:br>
            <a:r>
              <a:rPr lang="en-US" sz="3200" dirty="0"/>
              <a:t>improves model fit!</a:t>
            </a:r>
          </a:p>
        </p:txBody>
      </p:sp>
    </p:spTree>
    <p:extLst>
      <p:ext uri="{BB962C8B-B14F-4D97-AF65-F5344CB8AC3E}">
        <p14:creationId xmlns:p14="http://schemas.microsoft.com/office/powerpoint/2010/main" val="37314658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542"/>
            <a:ext cx="8391644" cy="798991"/>
          </a:xfrm>
        </p:spPr>
        <p:txBody>
          <a:bodyPr>
            <a:normAutofit fontScale="90000"/>
          </a:bodyPr>
          <a:lstStyle/>
          <a:p>
            <a:r>
              <a:rPr lang="en-US" dirty="0"/>
              <a:t>Spectral Graph Convolutional Networks </a:t>
            </a:r>
          </a:p>
        </p:txBody>
      </p:sp>
      <p:sp>
        <p:nvSpPr>
          <p:cNvPr id="3" name="Content Placeholder 2"/>
          <p:cNvSpPr>
            <a:spLocks noGrp="1"/>
          </p:cNvSpPr>
          <p:nvPr>
            <p:ph idx="1"/>
          </p:nvPr>
        </p:nvSpPr>
        <p:spPr>
          <a:xfrm>
            <a:off x="208344" y="2233913"/>
            <a:ext cx="8821356" cy="3943049"/>
          </a:xfrm>
        </p:spPr>
        <p:txBody>
          <a:bodyPr/>
          <a:lstStyle/>
          <a:p>
            <a:r>
              <a:rPr lang="en-US" dirty="0"/>
              <a:t>We can also regard features of vertices as </a:t>
            </a:r>
            <a:r>
              <a:rPr lang="en-US" i="1" dirty="0"/>
              <a:t>graph signals</a:t>
            </a:r>
          </a:p>
          <a:p>
            <a:r>
              <a:rPr lang="en-US" dirty="0"/>
              <a:t>Can use the graph Laplacian to filter signals</a:t>
            </a:r>
          </a:p>
        </p:txBody>
      </p:sp>
      <p:pic>
        <p:nvPicPr>
          <p:cNvPr id="4" name="Picture 3">
            <a:extLst>
              <a:ext uri="{FF2B5EF4-FFF2-40B4-BE49-F238E27FC236}">
                <a16:creationId xmlns:a16="http://schemas.microsoft.com/office/drawing/2014/main" id="{80BCD37A-B419-9B48-B89C-1613FBAD5271}"/>
              </a:ext>
            </a:extLst>
          </p:cNvPr>
          <p:cNvPicPr>
            <a:picLocks noChangeAspect="1"/>
          </p:cNvPicPr>
          <p:nvPr/>
        </p:nvPicPr>
        <p:blipFill>
          <a:blip r:embed="rId2"/>
          <a:stretch>
            <a:fillRect/>
          </a:stretch>
        </p:blipFill>
        <p:spPr>
          <a:xfrm>
            <a:off x="1008927" y="3759971"/>
            <a:ext cx="6753225" cy="2266950"/>
          </a:xfrm>
          <a:prstGeom prst="rect">
            <a:avLst/>
          </a:prstGeom>
        </p:spPr>
      </p:pic>
      <p:sp>
        <p:nvSpPr>
          <p:cNvPr id="5" name="TextBox 4">
            <a:extLst>
              <a:ext uri="{FF2B5EF4-FFF2-40B4-BE49-F238E27FC236}">
                <a16:creationId xmlns:a16="http://schemas.microsoft.com/office/drawing/2014/main" id="{8172738B-99BF-C847-A86F-629D1930BE8B}"/>
              </a:ext>
            </a:extLst>
          </p:cNvPr>
          <p:cNvSpPr txBox="1"/>
          <p:nvPr/>
        </p:nvSpPr>
        <p:spPr>
          <a:xfrm>
            <a:off x="5989176" y="6026921"/>
            <a:ext cx="1277979" cy="300082"/>
          </a:xfrm>
          <a:prstGeom prst="rect">
            <a:avLst/>
          </a:prstGeom>
          <a:noFill/>
        </p:spPr>
        <p:txBody>
          <a:bodyPr wrap="none" rtlCol="0">
            <a:spAutoFit/>
          </a:bodyPr>
          <a:lstStyle/>
          <a:p>
            <a:r>
              <a:rPr lang="en-US" sz="1350" dirty="0" err="1"/>
              <a:t>Defferard</a:t>
            </a:r>
            <a:r>
              <a:rPr lang="en-US" sz="1350" dirty="0"/>
              <a:t> et al. </a:t>
            </a:r>
          </a:p>
        </p:txBody>
      </p:sp>
    </p:spTree>
    <p:extLst>
      <p:ext uri="{BB962C8B-B14F-4D97-AF65-F5344CB8AC3E}">
        <p14:creationId xmlns:p14="http://schemas.microsoft.com/office/powerpoint/2010/main" val="3969091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03E3CB9E-94D7-8246-859A-F8C4833C9B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6360" y="1115236"/>
            <a:ext cx="4266662" cy="4760247"/>
          </a:xfrm>
        </p:spPr>
      </p:pic>
      <p:sp>
        <p:nvSpPr>
          <p:cNvPr id="3" name="Title 2">
            <a:extLst>
              <a:ext uri="{FF2B5EF4-FFF2-40B4-BE49-F238E27FC236}">
                <a16:creationId xmlns:a16="http://schemas.microsoft.com/office/drawing/2014/main" id="{9ED8E290-6CBE-664D-9B3D-4E0156E713E0}"/>
              </a:ext>
            </a:extLst>
          </p:cNvPr>
          <p:cNvSpPr>
            <a:spLocks noGrp="1"/>
          </p:cNvSpPr>
          <p:nvPr>
            <p:ph type="title"/>
          </p:nvPr>
        </p:nvSpPr>
        <p:spPr/>
        <p:txBody>
          <a:bodyPr/>
          <a:lstStyle/>
          <a:p>
            <a:r>
              <a:rPr lang="en-US" dirty="0"/>
              <a:t>GNNs in single cell biology</a:t>
            </a:r>
          </a:p>
        </p:txBody>
      </p:sp>
      <p:pic>
        <p:nvPicPr>
          <p:cNvPr id="7" name="Picture 6" descr="Graphical user interface, text, application&#10;&#10;Description automatically generated">
            <a:extLst>
              <a:ext uri="{FF2B5EF4-FFF2-40B4-BE49-F238E27FC236}">
                <a16:creationId xmlns:a16="http://schemas.microsoft.com/office/drawing/2014/main" id="{D93E876A-1201-0043-940D-2BFF06D60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78" y="1115235"/>
            <a:ext cx="4370044" cy="4875589"/>
          </a:xfrm>
          <a:prstGeom prst="rect">
            <a:avLst/>
          </a:prstGeom>
        </p:spPr>
      </p:pic>
      <p:sp>
        <p:nvSpPr>
          <p:cNvPr id="9" name="Rectangle 8">
            <a:extLst>
              <a:ext uri="{FF2B5EF4-FFF2-40B4-BE49-F238E27FC236}">
                <a16:creationId xmlns:a16="http://schemas.microsoft.com/office/drawing/2014/main" id="{B1F457C9-6647-694D-9DF1-06996C750A77}"/>
              </a:ext>
            </a:extLst>
          </p:cNvPr>
          <p:cNvSpPr/>
          <p:nvPr/>
        </p:nvSpPr>
        <p:spPr>
          <a:xfrm>
            <a:off x="0" y="5990824"/>
            <a:ext cx="4572000" cy="276999"/>
          </a:xfrm>
          <a:prstGeom prst="rect">
            <a:avLst/>
          </a:prstGeom>
        </p:spPr>
        <p:txBody>
          <a:bodyPr>
            <a:spAutoFit/>
          </a:bodyPr>
          <a:lstStyle/>
          <a:p>
            <a:pPr algn="ctr"/>
            <a:r>
              <a:rPr lang="en-US" sz="1200" dirty="0">
                <a:hlinkClick r:id="rId4"/>
              </a:rPr>
              <a:t>https://www.biorxiv.org/content/10.1101/2020.05.13.094953v2</a:t>
            </a:r>
            <a:endParaRPr lang="en-US" sz="1200" dirty="0"/>
          </a:p>
        </p:txBody>
      </p:sp>
      <p:sp>
        <p:nvSpPr>
          <p:cNvPr id="10" name="Rectangle 9">
            <a:extLst>
              <a:ext uri="{FF2B5EF4-FFF2-40B4-BE49-F238E27FC236}">
                <a16:creationId xmlns:a16="http://schemas.microsoft.com/office/drawing/2014/main" id="{E5F1AE2C-A7DB-B949-8302-B50BD3E8EBCA}"/>
              </a:ext>
            </a:extLst>
          </p:cNvPr>
          <p:cNvSpPr/>
          <p:nvPr/>
        </p:nvSpPr>
        <p:spPr>
          <a:xfrm>
            <a:off x="4672978" y="5990824"/>
            <a:ext cx="4572000" cy="276999"/>
          </a:xfrm>
          <a:prstGeom prst="rect">
            <a:avLst/>
          </a:prstGeom>
        </p:spPr>
        <p:txBody>
          <a:bodyPr>
            <a:spAutoFit/>
          </a:bodyPr>
          <a:lstStyle/>
          <a:p>
            <a:pPr algn="ctr"/>
            <a:r>
              <a:rPr lang="en-US" sz="1200" dirty="0">
                <a:hlinkClick r:id="rId5"/>
              </a:rPr>
              <a:t>https://</a:t>
            </a:r>
            <a:r>
              <a:rPr lang="en-US" sz="1200" dirty="0" err="1">
                <a:hlinkClick r:id="rId5"/>
              </a:rPr>
              <a:t>www.biorxiv.org</a:t>
            </a:r>
            <a:r>
              <a:rPr lang="en-US" sz="1200" dirty="0">
                <a:hlinkClick r:id="rId5"/>
              </a:rPr>
              <a:t>/content/10.1101/2020.08.02.233569v1</a:t>
            </a:r>
            <a:endParaRPr lang="en-US" sz="1200" dirty="0"/>
          </a:p>
        </p:txBody>
      </p:sp>
    </p:spTree>
    <p:extLst>
      <p:ext uri="{BB962C8B-B14F-4D97-AF65-F5344CB8AC3E}">
        <p14:creationId xmlns:p14="http://schemas.microsoft.com/office/powerpoint/2010/main" val="3362868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3291" y="411795"/>
            <a:ext cx="8437418" cy="1399309"/>
          </a:xfrm>
        </p:spPr>
        <p:txBody>
          <a:bodyPr>
            <a:normAutofit/>
          </a:bodyPr>
          <a:lstStyle/>
          <a:p>
            <a:pPr algn="ctr"/>
            <a:r>
              <a:rPr lang="en-US" dirty="0"/>
              <a:t>The heart of neural networks are weights and biases</a:t>
            </a:r>
          </a:p>
        </p:txBody>
      </p:sp>
      <p:pic>
        <p:nvPicPr>
          <p:cNvPr id="3074" name="Picture 2" descr="https://hackernoon.com/hn-images/1*zjzWdMucBfRbkqMzgm2x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6" y="1811104"/>
            <a:ext cx="8785643" cy="491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6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413195"/>
            <a:ext cx="9144000" cy="798991"/>
          </a:xfrm>
        </p:spPr>
        <p:txBody>
          <a:bodyPr>
            <a:normAutofit fontScale="90000"/>
          </a:bodyPr>
          <a:lstStyle/>
          <a:p>
            <a:pPr algn="ctr"/>
            <a:r>
              <a:rPr lang="en-US" dirty="0"/>
              <a:t>Nodes of a network are arranged in layers to form deep networks</a:t>
            </a:r>
          </a:p>
        </p:txBody>
      </p:sp>
      <p:sp>
        <p:nvSpPr>
          <p:cNvPr id="7" name="Rectangle 6">
            <a:extLst>
              <a:ext uri="{FF2B5EF4-FFF2-40B4-BE49-F238E27FC236}">
                <a16:creationId xmlns:a16="http://schemas.microsoft.com/office/drawing/2014/main" id="{F4334FA6-F09D-E44E-B9C5-E57C8B4B9027}"/>
              </a:ext>
            </a:extLst>
          </p:cNvPr>
          <p:cNvSpPr/>
          <p:nvPr/>
        </p:nvSpPr>
        <p:spPr>
          <a:xfrm>
            <a:off x="178972" y="6488668"/>
            <a:ext cx="1390336" cy="369332"/>
          </a:xfrm>
          <a:prstGeom prst="rect">
            <a:avLst/>
          </a:prstGeom>
        </p:spPr>
        <p:txBody>
          <a:bodyPr wrap="square">
            <a:spAutoFit/>
          </a:bodyPr>
          <a:lstStyle/>
          <a:p>
            <a:r>
              <a:rPr lang="en-US" dirty="0" err="1"/>
              <a:t>WikiMedia</a:t>
            </a:r>
            <a:endParaRPr lang="en-US" dirty="0"/>
          </a:p>
        </p:txBody>
      </p:sp>
      <p:pic>
        <p:nvPicPr>
          <p:cNvPr id="4" name="Picture 3" descr="Diagram&#10;&#10;Description automatically generated">
            <a:extLst>
              <a:ext uri="{FF2B5EF4-FFF2-40B4-BE49-F238E27FC236}">
                <a16:creationId xmlns:a16="http://schemas.microsoft.com/office/drawing/2014/main" id="{C1CA4FCD-4C93-4A46-849A-7E67F52FE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15" y="1710038"/>
            <a:ext cx="7667569" cy="4398002"/>
          </a:xfrm>
          <a:prstGeom prst="rect">
            <a:avLst/>
          </a:prstGeom>
        </p:spPr>
      </p:pic>
    </p:spTree>
    <p:extLst>
      <p:ext uri="{BB962C8B-B14F-4D97-AF65-F5344CB8AC3E}">
        <p14:creationId xmlns:p14="http://schemas.microsoft.com/office/powerpoint/2010/main" val="225468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6178" y="330830"/>
            <a:ext cx="8391644" cy="798991"/>
          </a:xfrm>
        </p:spPr>
        <p:txBody>
          <a:bodyPr>
            <a:normAutofit fontScale="90000"/>
          </a:bodyPr>
          <a:lstStyle/>
          <a:p>
            <a:pPr algn="ctr"/>
            <a:r>
              <a:rPr lang="en-US" dirty="0"/>
              <a:t>Network depth creates a composition of functions</a:t>
            </a:r>
          </a:p>
        </p:txBody>
      </p:sp>
      <p:pic>
        <p:nvPicPr>
          <p:cNvPr id="5" name="Picture 4"/>
          <p:cNvPicPr>
            <a:picLocks noChangeAspect="1"/>
          </p:cNvPicPr>
          <p:nvPr/>
        </p:nvPicPr>
        <p:blipFill rotWithShape="1">
          <a:blip r:embed="rId3"/>
          <a:srcRect l="18042" t="15459" r="20565" b="9264"/>
          <a:stretch/>
        </p:blipFill>
        <p:spPr>
          <a:xfrm>
            <a:off x="1525302" y="1708864"/>
            <a:ext cx="5789898" cy="4818306"/>
          </a:xfrm>
          <a:prstGeom prst="rect">
            <a:avLst/>
          </a:prstGeom>
        </p:spPr>
      </p:pic>
      <p:sp>
        <p:nvSpPr>
          <p:cNvPr id="6" name="TextBox 5"/>
          <p:cNvSpPr txBox="1"/>
          <p:nvPr/>
        </p:nvSpPr>
        <p:spPr>
          <a:xfrm>
            <a:off x="6947555" y="6306532"/>
            <a:ext cx="219644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3865919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Depth = complexity</a:t>
            </a:r>
          </a:p>
        </p:txBody>
      </p:sp>
      <p:sp>
        <p:nvSpPr>
          <p:cNvPr id="3" name="Title 2"/>
          <p:cNvSpPr>
            <a:spLocks noGrp="1"/>
          </p:cNvSpPr>
          <p:nvPr>
            <p:ph type="title"/>
          </p:nvPr>
        </p:nvSpPr>
        <p:spPr/>
        <p:txBody>
          <a:bodyPr/>
          <a:lstStyle/>
          <a:p>
            <a:r>
              <a:rPr lang="en-US" dirty="0"/>
              <a:t>Why go deep?</a:t>
            </a:r>
          </a:p>
        </p:txBody>
      </p:sp>
      <p:pic>
        <p:nvPicPr>
          <p:cNvPr id="1026" name="Picture 2" descr="mage result for support vector mach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92" y="2076226"/>
            <a:ext cx="6753225"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25158" y="5346551"/>
            <a:ext cx="5981251" cy="369332"/>
          </a:xfrm>
          <a:prstGeom prst="rect">
            <a:avLst/>
          </a:prstGeom>
          <a:noFill/>
        </p:spPr>
        <p:txBody>
          <a:bodyPr wrap="square" rtlCol="0">
            <a:spAutoFit/>
          </a:bodyPr>
          <a:lstStyle/>
          <a:p>
            <a:r>
              <a:rPr lang="en-US" dirty="0"/>
              <a:t>Single layer </a:t>
            </a:r>
            <a:r>
              <a:rPr lang="en-US" dirty="0" err="1"/>
              <a:t>perceptrons</a:t>
            </a:r>
            <a:r>
              <a:rPr lang="en-US" dirty="0"/>
              <a:t> can only handle linear separability</a:t>
            </a:r>
          </a:p>
        </p:txBody>
      </p:sp>
    </p:spTree>
    <p:extLst>
      <p:ext uri="{BB962C8B-B14F-4D97-AF65-F5344CB8AC3E}">
        <p14:creationId xmlns:p14="http://schemas.microsoft.com/office/powerpoint/2010/main" val="383000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a:t>Representations matter</a:t>
            </a:r>
          </a:p>
        </p:txBody>
      </p:sp>
      <p:pic>
        <p:nvPicPr>
          <p:cNvPr id="4" name="Picture 3"/>
          <p:cNvPicPr>
            <a:picLocks noChangeAspect="1"/>
          </p:cNvPicPr>
          <p:nvPr/>
        </p:nvPicPr>
        <p:blipFill rotWithShape="1">
          <a:blip r:embed="rId3"/>
          <a:srcRect l="11945" t="15151" r="14257" b="19486"/>
          <a:stretch/>
        </p:blipFill>
        <p:spPr>
          <a:xfrm>
            <a:off x="656622" y="1678932"/>
            <a:ext cx="7924800" cy="4763911"/>
          </a:xfrm>
          <a:prstGeom prst="rect">
            <a:avLst/>
          </a:prstGeom>
        </p:spPr>
      </p:pic>
      <p:sp>
        <p:nvSpPr>
          <p:cNvPr id="5" name="TextBox 4"/>
          <p:cNvSpPr txBox="1"/>
          <p:nvPr/>
        </p:nvSpPr>
        <p:spPr>
          <a:xfrm>
            <a:off x="6975835" y="6306532"/>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6069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4426017"/>
            <a:ext cx="8821356" cy="2248160"/>
          </a:xfrm>
        </p:spPr>
        <p:txBody>
          <a:bodyPr>
            <a:normAutofit fontScale="85000" lnSpcReduction="20000"/>
          </a:bodyPr>
          <a:lstStyle/>
          <a:p>
            <a:pPr marL="0" indent="0">
              <a:buNone/>
            </a:pPr>
            <a:r>
              <a:rPr lang="en-US" dirty="0"/>
              <a:t>1. Perceptron (Rosenblatt, 1958)</a:t>
            </a:r>
          </a:p>
          <a:p>
            <a:pPr marL="0" indent="0">
              <a:buNone/>
            </a:pPr>
            <a:r>
              <a:rPr lang="en-US" dirty="0"/>
              <a:t>4. Early </a:t>
            </a:r>
            <a:r>
              <a:rPr lang="en-US" dirty="0" err="1"/>
              <a:t>backpropagation</a:t>
            </a:r>
            <a:r>
              <a:rPr lang="en-US" dirty="0"/>
              <a:t> network</a:t>
            </a:r>
          </a:p>
          <a:p>
            <a:pPr marL="0" indent="0">
              <a:buNone/>
            </a:pPr>
            <a:r>
              <a:rPr lang="en-US" dirty="0"/>
              <a:t>6. MLP for speech recognition (</a:t>
            </a:r>
            <a:r>
              <a:rPr lang="en-US" dirty="0" err="1"/>
              <a:t>Bengio</a:t>
            </a:r>
            <a:r>
              <a:rPr lang="en-US" dirty="0"/>
              <a:t> et al, 1991)</a:t>
            </a:r>
          </a:p>
          <a:p>
            <a:pPr marL="519113" indent="-519113">
              <a:buNone/>
            </a:pPr>
            <a:r>
              <a:rPr lang="en-US" dirty="0"/>
              <a:t>11. GPU-accelerated convolutional network (</a:t>
            </a:r>
            <a:r>
              <a:rPr lang="en-US" dirty="0" err="1"/>
              <a:t>Challeapilla</a:t>
            </a:r>
            <a:r>
              <a:rPr lang="en-US" dirty="0"/>
              <a:t> et al., 2006)</a:t>
            </a:r>
          </a:p>
          <a:p>
            <a:pPr marL="0" indent="0">
              <a:buNone/>
            </a:pPr>
            <a:r>
              <a:rPr lang="en-US" dirty="0"/>
              <a:t>20. </a:t>
            </a:r>
            <a:r>
              <a:rPr lang="en-US" dirty="0" err="1"/>
              <a:t>GoogLeNet</a:t>
            </a:r>
            <a:r>
              <a:rPr lang="en-US" dirty="0"/>
              <a:t> (</a:t>
            </a:r>
            <a:r>
              <a:rPr lang="en-US" dirty="0" err="1"/>
              <a:t>Szegedy</a:t>
            </a:r>
            <a:r>
              <a:rPr lang="en-US" dirty="0"/>
              <a:t> et al., 2014a)</a:t>
            </a:r>
          </a:p>
        </p:txBody>
      </p:sp>
      <p:sp>
        <p:nvSpPr>
          <p:cNvPr id="3" name="Title 2"/>
          <p:cNvSpPr>
            <a:spLocks noGrp="1"/>
          </p:cNvSpPr>
          <p:nvPr>
            <p:ph type="title"/>
          </p:nvPr>
        </p:nvSpPr>
        <p:spPr/>
        <p:txBody>
          <a:bodyPr/>
          <a:lstStyle/>
          <a:p>
            <a:r>
              <a:rPr lang="en-US" dirty="0"/>
              <a:t>Increasing # of neurons</a:t>
            </a:r>
          </a:p>
        </p:txBody>
      </p:sp>
      <p:pic>
        <p:nvPicPr>
          <p:cNvPr id="4" name="Picture 3"/>
          <p:cNvPicPr>
            <a:picLocks noChangeAspect="1"/>
          </p:cNvPicPr>
          <p:nvPr/>
        </p:nvPicPr>
        <p:blipFill rotWithShape="1">
          <a:blip r:embed="rId3"/>
          <a:srcRect l="9568" t="30163" r="9568" b="11695"/>
          <a:stretch/>
        </p:blipFill>
        <p:spPr>
          <a:xfrm>
            <a:off x="902806" y="798991"/>
            <a:ext cx="7432431" cy="3627026"/>
          </a:xfrm>
          <a:prstGeom prst="rect">
            <a:avLst/>
          </a:prstGeom>
        </p:spPr>
      </p:pic>
      <p:sp>
        <p:nvSpPr>
          <p:cNvPr id="5" name="TextBox 4"/>
          <p:cNvSpPr txBox="1"/>
          <p:nvPr/>
        </p:nvSpPr>
        <p:spPr>
          <a:xfrm>
            <a:off x="6889738" y="4345757"/>
            <a:ext cx="2168165" cy="338554"/>
          </a:xfrm>
          <a:prstGeom prst="rect">
            <a:avLst/>
          </a:prstGeom>
          <a:noFill/>
        </p:spPr>
        <p:txBody>
          <a:bodyPr wrap="square" rtlCol="0">
            <a:spAutoFit/>
          </a:bodyPr>
          <a:lstStyle/>
          <a:p>
            <a:r>
              <a:rPr lang="en-US" sz="1600" dirty="0" err="1"/>
              <a:t>Goodfellow</a:t>
            </a:r>
            <a:r>
              <a:rPr lang="en-US" sz="1600" dirty="0"/>
              <a:t> et al., 2016</a:t>
            </a:r>
          </a:p>
        </p:txBody>
      </p:sp>
    </p:spTree>
    <p:extLst>
      <p:ext uri="{BB962C8B-B14F-4D97-AF65-F5344CB8AC3E}">
        <p14:creationId xmlns:p14="http://schemas.microsoft.com/office/powerpoint/2010/main" val="3893762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p>
        </p:txBody>
      </p:sp>
      <p:sp>
        <p:nvSpPr>
          <p:cNvPr id="7" name="Rectangle 6">
            <a:extLst>
              <a:ext uri="{FF2B5EF4-FFF2-40B4-BE49-F238E27FC236}">
                <a16:creationId xmlns:a16="http://schemas.microsoft.com/office/drawing/2014/main" id="{F4334FA6-F09D-E44E-B9C5-E57C8B4B9027}"/>
              </a:ext>
            </a:extLst>
          </p:cNvPr>
          <p:cNvSpPr/>
          <p:nvPr/>
        </p:nvSpPr>
        <p:spPr>
          <a:xfrm>
            <a:off x="0" y="6488668"/>
            <a:ext cx="1390336" cy="369332"/>
          </a:xfrm>
          <a:prstGeom prst="rect">
            <a:avLst/>
          </a:prstGeom>
        </p:spPr>
        <p:txBody>
          <a:bodyPr wrap="square">
            <a:spAutoFit/>
          </a:bodyPr>
          <a:lstStyle/>
          <a:p>
            <a:r>
              <a:rPr lang="en-US" dirty="0"/>
              <a:t>Google</a:t>
            </a:r>
          </a:p>
        </p:txBody>
      </p:sp>
      <p:pic>
        <p:nvPicPr>
          <p:cNvPr id="5122" name="Picture 2" descr="image">
            <a:extLst>
              <a:ext uri="{FF2B5EF4-FFF2-40B4-BE49-F238E27FC236}">
                <a16:creationId xmlns:a16="http://schemas.microsoft.com/office/drawing/2014/main" id="{E39D2F36-AE57-FE48-AC31-2080A900A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B5DCB0-630E-4944-8BAC-E90F8AD747DE}"/>
              </a:ext>
            </a:extLst>
          </p:cNvPr>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p>
        </p:txBody>
      </p:sp>
    </p:spTree>
    <p:extLst>
      <p:ext uri="{BB962C8B-B14F-4D97-AF65-F5344CB8AC3E}">
        <p14:creationId xmlns:p14="http://schemas.microsoft.com/office/powerpoint/2010/main" val="2541735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71A49-7081-314A-B1C3-62A3A306E532}"/>
              </a:ext>
            </a:extLst>
          </p:cNvPr>
          <p:cNvSpPr>
            <a:spLocks noGrp="1"/>
          </p:cNvSpPr>
          <p:nvPr>
            <p:ph type="title"/>
          </p:nvPr>
        </p:nvSpPr>
        <p:spPr>
          <a:xfrm>
            <a:off x="0" y="647973"/>
            <a:ext cx="9144000" cy="798991"/>
          </a:xfrm>
        </p:spPr>
        <p:txBody>
          <a:bodyPr>
            <a:noAutofit/>
          </a:bodyPr>
          <a:lstStyle/>
          <a:p>
            <a:pPr algn="ctr"/>
            <a:r>
              <a:rPr lang="en-US" sz="3600" dirty="0"/>
              <a:t>Layers can be arranged in arbitrary configurations to increase model power</a:t>
            </a:r>
          </a:p>
        </p:txBody>
      </p:sp>
      <p:sp>
        <p:nvSpPr>
          <p:cNvPr id="7" name="Rectangle 6">
            <a:extLst>
              <a:ext uri="{FF2B5EF4-FFF2-40B4-BE49-F238E27FC236}">
                <a16:creationId xmlns:a16="http://schemas.microsoft.com/office/drawing/2014/main" id="{F4334FA6-F09D-E44E-B9C5-E57C8B4B9027}"/>
              </a:ext>
            </a:extLst>
          </p:cNvPr>
          <p:cNvSpPr/>
          <p:nvPr/>
        </p:nvSpPr>
        <p:spPr>
          <a:xfrm>
            <a:off x="0" y="6488668"/>
            <a:ext cx="1390336" cy="369332"/>
          </a:xfrm>
          <a:prstGeom prst="rect">
            <a:avLst/>
          </a:prstGeom>
        </p:spPr>
        <p:txBody>
          <a:bodyPr wrap="square">
            <a:spAutoFit/>
          </a:bodyPr>
          <a:lstStyle/>
          <a:p>
            <a:r>
              <a:rPr lang="en-US" dirty="0"/>
              <a:t>Google</a:t>
            </a:r>
          </a:p>
        </p:txBody>
      </p:sp>
      <p:pic>
        <p:nvPicPr>
          <p:cNvPr id="5122" name="Picture 2" descr="image">
            <a:extLst>
              <a:ext uri="{FF2B5EF4-FFF2-40B4-BE49-F238E27FC236}">
                <a16:creationId xmlns:a16="http://schemas.microsoft.com/office/drawing/2014/main" id="{E39D2F36-AE57-FE48-AC31-2080A900A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62" y="2071633"/>
            <a:ext cx="9144000" cy="3557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B5DCB0-630E-4944-8BAC-E90F8AD747DE}"/>
              </a:ext>
            </a:extLst>
          </p:cNvPr>
          <p:cNvSpPr txBox="1"/>
          <p:nvPr/>
        </p:nvSpPr>
        <p:spPr>
          <a:xfrm>
            <a:off x="5511114" y="4950617"/>
            <a:ext cx="3336324" cy="1569660"/>
          </a:xfrm>
          <a:prstGeom prst="rect">
            <a:avLst/>
          </a:prstGeom>
          <a:noFill/>
        </p:spPr>
        <p:txBody>
          <a:bodyPr wrap="square" rtlCol="0">
            <a:spAutoFit/>
          </a:bodyPr>
          <a:lstStyle/>
          <a:p>
            <a:pPr algn="ctr"/>
            <a:r>
              <a:rPr lang="en-US" sz="2400" dirty="0"/>
              <a:t>Google’s Inception v3 Image Recognition network has 24M parameters!</a:t>
            </a:r>
          </a:p>
        </p:txBody>
      </p:sp>
      <p:sp>
        <p:nvSpPr>
          <p:cNvPr id="6" name="TextBox 5">
            <a:extLst>
              <a:ext uri="{FF2B5EF4-FFF2-40B4-BE49-F238E27FC236}">
                <a16:creationId xmlns:a16="http://schemas.microsoft.com/office/drawing/2014/main" id="{371DEE58-82C9-154F-8E2D-1026EEC6CB15}"/>
              </a:ext>
            </a:extLst>
          </p:cNvPr>
          <p:cNvSpPr txBox="1"/>
          <p:nvPr/>
        </p:nvSpPr>
        <p:spPr>
          <a:xfrm>
            <a:off x="1815666" y="3383040"/>
            <a:ext cx="5512668" cy="1569660"/>
          </a:xfrm>
          <a:prstGeom prst="rect">
            <a:avLst/>
          </a:prstGeom>
          <a:solidFill>
            <a:schemeClr val="bg1"/>
          </a:solidFill>
          <a:ln w="19050">
            <a:solidFill>
              <a:schemeClr val="tx1"/>
            </a:solidFill>
          </a:ln>
        </p:spPr>
        <p:txBody>
          <a:bodyPr wrap="square" rtlCol="0">
            <a:spAutoFit/>
          </a:bodyPr>
          <a:lstStyle/>
          <a:p>
            <a:pPr algn="ctr"/>
            <a:br>
              <a:rPr lang="en-US" sz="3200" dirty="0"/>
            </a:br>
            <a:r>
              <a:rPr lang="en-US" sz="3200" dirty="0"/>
              <a:t>What about overfitting?</a:t>
            </a:r>
            <a:br>
              <a:rPr lang="en-US" sz="3200" dirty="0"/>
            </a:br>
            <a:endParaRPr lang="en-US" sz="3200" dirty="0"/>
          </a:p>
        </p:txBody>
      </p:sp>
    </p:spTree>
    <p:extLst>
      <p:ext uri="{BB962C8B-B14F-4D97-AF65-F5344CB8AC3E}">
        <p14:creationId xmlns:p14="http://schemas.microsoft.com/office/powerpoint/2010/main" val="50556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2620369"/>
            <a:ext cx="8520600" cy="1712117"/>
          </a:xfrm>
          <a:prstGeom prst="rect">
            <a:avLst/>
          </a:prstGeom>
        </p:spPr>
        <p:txBody>
          <a:bodyPr spcFirstLastPara="1" wrap="square" lIns="91425" tIns="91425" rIns="91425" bIns="91425" anchor="ctr" anchorCtr="0">
            <a:noAutofit/>
          </a:bodyPr>
          <a:lstStyle/>
          <a:p>
            <a:pPr>
              <a:spcBef>
                <a:spcPts val="0"/>
              </a:spcBef>
            </a:pPr>
            <a:r>
              <a:rPr lang="en-US" sz="4000" b="1" dirty="0">
                <a:solidFill>
                  <a:schemeClr val="bg1"/>
                </a:solidFill>
                <a:latin typeface="Arial" panose="020B0604020202020204" pitchFamily="34" charset="0"/>
                <a:cs typeface="Arial" panose="020B0604020202020204" pitchFamily="34" charset="0"/>
              </a:rPr>
              <a:t>Introduction to Deep Learning</a:t>
            </a:r>
            <a:endParaRPr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605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Classic risk curve</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10" name="Picture 9" descr="Diagram&#10;&#10;Description automatically generated">
            <a:extLst>
              <a:ext uri="{FF2B5EF4-FFF2-40B4-BE49-F238E27FC236}">
                <a16:creationId xmlns:a16="http://schemas.microsoft.com/office/drawing/2014/main" id="{4D7865CE-2E9D-4349-958C-9439E1801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854" y="1238250"/>
            <a:ext cx="7422292" cy="4986852"/>
          </a:xfrm>
          <a:prstGeom prst="rect">
            <a:avLst/>
          </a:prstGeom>
        </p:spPr>
      </p:pic>
    </p:spTree>
    <p:extLst>
      <p:ext uri="{BB962C8B-B14F-4D97-AF65-F5344CB8AC3E}">
        <p14:creationId xmlns:p14="http://schemas.microsoft.com/office/powerpoint/2010/main" val="94172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4" name="Picture 3" descr="Diagram&#10;&#10;Description automatically generated">
            <a:extLst>
              <a:ext uri="{FF2B5EF4-FFF2-40B4-BE49-F238E27FC236}">
                <a16:creationId xmlns:a16="http://schemas.microsoft.com/office/drawing/2014/main" id="{9D64ED11-33C5-5848-9041-981D9B46A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67" y="1688564"/>
            <a:ext cx="8715669" cy="3480871"/>
          </a:xfrm>
          <a:prstGeom prst="rect">
            <a:avLst/>
          </a:prstGeom>
        </p:spPr>
      </p:pic>
    </p:spTree>
    <p:extLst>
      <p:ext uri="{BB962C8B-B14F-4D97-AF65-F5344CB8AC3E}">
        <p14:creationId xmlns:p14="http://schemas.microsoft.com/office/powerpoint/2010/main" val="397544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0" y="6488668"/>
            <a:ext cx="2496582" cy="369332"/>
          </a:xfrm>
          <a:prstGeom prst="rect">
            <a:avLst/>
          </a:prstGeom>
          <a:noFill/>
        </p:spPr>
        <p:txBody>
          <a:bodyPr wrap="none" rtlCol="0">
            <a:spAutoFit/>
          </a:bodyPr>
          <a:lstStyle/>
          <a:p>
            <a:pPr algn="ctr"/>
            <a:r>
              <a:rPr lang="en-US" dirty="0"/>
              <a:t>Belkin et al. PNAS (2019)</a:t>
            </a:r>
          </a:p>
        </p:txBody>
      </p:sp>
      <p:pic>
        <p:nvPicPr>
          <p:cNvPr id="4" name="Picture 3" descr="Diagram&#10;&#10;Description automatically generated">
            <a:extLst>
              <a:ext uri="{FF2B5EF4-FFF2-40B4-BE49-F238E27FC236}">
                <a16:creationId xmlns:a16="http://schemas.microsoft.com/office/drawing/2014/main" id="{9D64ED11-33C5-5848-9041-981D9B46A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67" y="1688564"/>
            <a:ext cx="8715669" cy="3480871"/>
          </a:xfrm>
          <a:prstGeom prst="rect">
            <a:avLst/>
          </a:prstGeom>
        </p:spPr>
      </p:pic>
    </p:spTree>
    <p:extLst>
      <p:ext uri="{BB962C8B-B14F-4D97-AF65-F5344CB8AC3E}">
        <p14:creationId xmlns:p14="http://schemas.microsoft.com/office/powerpoint/2010/main" val="3441444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C40FFE-754C-1D4F-AC26-0999286F5F28}"/>
              </a:ext>
            </a:extLst>
          </p:cNvPr>
          <p:cNvSpPr>
            <a:spLocks noGrp="1"/>
          </p:cNvSpPr>
          <p:nvPr>
            <p:ph type="title"/>
          </p:nvPr>
        </p:nvSpPr>
        <p:spPr/>
        <p:txBody>
          <a:bodyPr>
            <a:normAutofit/>
          </a:bodyPr>
          <a:lstStyle/>
          <a:p>
            <a:r>
              <a:rPr lang="en-US" dirty="0"/>
              <a:t>Double Descent</a:t>
            </a:r>
          </a:p>
        </p:txBody>
      </p:sp>
      <p:sp>
        <p:nvSpPr>
          <p:cNvPr id="8" name="TextBox 7">
            <a:extLst>
              <a:ext uri="{FF2B5EF4-FFF2-40B4-BE49-F238E27FC236}">
                <a16:creationId xmlns:a16="http://schemas.microsoft.com/office/drawing/2014/main" id="{202672DE-CF49-E947-8012-9A03F6164B7E}"/>
              </a:ext>
            </a:extLst>
          </p:cNvPr>
          <p:cNvSpPr txBox="1"/>
          <p:nvPr/>
        </p:nvSpPr>
        <p:spPr>
          <a:xfrm>
            <a:off x="1040215" y="6327918"/>
            <a:ext cx="6706003" cy="369332"/>
          </a:xfrm>
          <a:prstGeom prst="rect">
            <a:avLst/>
          </a:prstGeom>
          <a:noFill/>
        </p:spPr>
        <p:txBody>
          <a:bodyPr wrap="none" rtlCol="0">
            <a:spAutoFit/>
          </a:bodyPr>
          <a:lstStyle/>
          <a:p>
            <a:pPr algn="ctr"/>
            <a:r>
              <a:rPr lang="en-US" dirty="0">
                <a:solidFill>
                  <a:schemeClr val="accent1"/>
                </a:solidFill>
              </a:rPr>
              <a:t>https://</a:t>
            </a:r>
            <a:r>
              <a:rPr lang="en-US" dirty="0" err="1">
                <a:solidFill>
                  <a:schemeClr val="accent1"/>
                </a:solidFill>
              </a:rPr>
              <a:t>www.youtube.com</a:t>
            </a:r>
            <a:r>
              <a:rPr lang="en-US" dirty="0">
                <a:solidFill>
                  <a:schemeClr val="accent1"/>
                </a:solidFill>
              </a:rPr>
              <a:t>/</a:t>
            </a:r>
            <a:r>
              <a:rPr lang="en-US" dirty="0" err="1">
                <a:solidFill>
                  <a:schemeClr val="accent1"/>
                </a:solidFill>
              </a:rPr>
              <a:t>watch?v</a:t>
            </a:r>
            <a:r>
              <a:rPr lang="en-US" dirty="0">
                <a:solidFill>
                  <a:schemeClr val="accent1"/>
                </a:solidFill>
              </a:rPr>
              <a:t>=</a:t>
            </a:r>
            <a:r>
              <a:rPr lang="en-US" dirty="0" err="1">
                <a:solidFill>
                  <a:schemeClr val="accent1"/>
                </a:solidFill>
              </a:rPr>
              <a:t>OBCciGnOJVs&amp;feature</a:t>
            </a:r>
            <a:r>
              <a:rPr lang="en-US" dirty="0">
                <a:solidFill>
                  <a:schemeClr val="accent1"/>
                </a:solidFill>
              </a:rPr>
              <a:t>=</a:t>
            </a:r>
            <a:r>
              <a:rPr lang="en-US" dirty="0" err="1">
                <a:solidFill>
                  <a:schemeClr val="accent1"/>
                </a:solidFill>
              </a:rPr>
              <a:t>youtu.be</a:t>
            </a:r>
            <a:endParaRPr lang="en-US" dirty="0">
              <a:solidFill>
                <a:schemeClr val="accent1"/>
              </a:solidFill>
            </a:endParaRPr>
          </a:p>
        </p:txBody>
      </p:sp>
      <p:pic>
        <p:nvPicPr>
          <p:cNvPr id="2" name="Picture 1">
            <a:extLst>
              <a:ext uri="{FF2B5EF4-FFF2-40B4-BE49-F238E27FC236}">
                <a16:creationId xmlns:a16="http://schemas.microsoft.com/office/drawing/2014/main" id="{E420F20A-DE6D-4C4F-8032-74F66EEFFDB3}"/>
              </a:ext>
            </a:extLst>
          </p:cNvPr>
          <p:cNvPicPr>
            <a:picLocks noChangeAspect="1"/>
          </p:cNvPicPr>
          <p:nvPr/>
        </p:nvPicPr>
        <p:blipFill>
          <a:blip r:embed="rId2"/>
          <a:stretch>
            <a:fillRect/>
          </a:stretch>
        </p:blipFill>
        <p:spPr>
          <a:xfrm>
            <a:off x="1040215" y="775076"/>
            <a:ext cx="7063569" cy="5737508"/>
          </a:xfrm>
          <a:prstGeom prst="rect">
            <a:avLst/>
          </a:prstGeom>
        </p:spPr>
      </p:pic>
    </p:spTree>
    <p:extLst>
      <p:ext uri="{BB962C8B-B14F-4D97-AF65-F5344CB8AC3E}">
        <p14:creationId xmlns:p14="http://schemas.microsoft.com/office/powerpoint/2010/main" val="3077787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Differentiable Computing</a:t>
            </a:r>
          </a:p>
        </p:txBody>
      </p:sp>
      <p:pic>
        <p:nvPicPr>
          <p:cNvPr id="5" name="Picture 4"/>
          <p:cNvPicPr>
            <a:picLocks noChangeAspect="1"/>
          </p:cNvPicPr>
          <p:nvPr/>
        </p:nvPicPr>
        <p:blipFill>
          <a:blip r:embed="rId2"/>
          <a:stretch>
            <a:fillRect/>
          </a:stretch>
        </p:blipFill>
        <p:spPr>
          <a:xfrm>
            <a:off x="577850" y="1854200"/>
            <a:ext cx="7988300" cy="3149600"/>
          </a:xfrm>
          <a:prstGeom prst="rect">
            <a:avLst/>
          </a:prstGeom>
        </p:spPr>
      </p:pic>
    </p:spTree>
    <p:extLst>
      <p:ext uri="{BB962C8B-B14F-4D97-AF65-F5344CB8AC3E}">
        <p14:creationId xmlns:p14="http://schemas.microsoft.com/office/powerpoint/2010/main" val="77712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Developed in 1950’s and 1960’s by Frank Rosenblatt</a:t>
            </a:r>
          </a:p>
          <a:p>
            <a:r>
              <a:rPr lang="en-US" dirty="0"/>
              <a:t>Binary inputs</a:t>
            </a:r>
          </a:p>
          <a:p>
            <a:r>
              <a:rPr lang="en-US" dirty="0"/>
              <a:t>Single binary output</a:t>
            </a:r>
          </a:p>
          <a:p>
            <a:r>
              <a:rPr lang="en-US" dirty="0"/>
              <a:t>Example:</a:t>
            </a:r>
          </a:p>
        </p:txBody>
      </p:sp>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50" y="3330892"/>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619022" y="479653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28169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98819" y="2731746"/>
                <a:ext cx="8821356" cy="3783354"/>
              </a:xfrm>
            </p:spPr>
            <p:txBody>
              <a:bodyPr/>
              <a:lstStyle/>
              <a:p>
                <a:r>
                  <a:rPr lang="en-US" dirty="0"/>
                  <a:t>Computing the output:</a:t>
                </a:r>
              </a:p>
              <a:p>
                <a:pPr lvl="1"/>
                <a:r>
                  <a:rPr lang="en-US" dirty="0"/>
                  <a:t>Assign weights to each input</a:t>
                </a:r>
              </a:p>
              <a:p>
                <a:pPr lvl="1"/>
                <a:r>
                  <a:rPr lang="en-US" dirty="0"/>
                  <a:t>Determine if weighted sum of inputs is greater than some threshold</a:t>
                </a:r>
              </a:p>
              <a:p>
                <a:pPr marL="0" indent="0" algn="ctr">
                  <a:buNone/>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output</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m:rPr>
                                        <m:nor/>
                                      </m:rPr>
                                      <a:rPr lang="en-US" b="0" i="0" smtClean="0">
                                        <a:latin typeface="Cambria Math" panose="02040503050406030204" pitchFamily="18" charset="0"/>
                                      </a:rPr>
                                      <m:t>if</m:t>
                                    </m:r>
                                    <m:r>
                                      <a:rPr lang="en-US" b="0" i="1"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e>
                                </m:mr>
                              </m: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&gt; </m:t>
                                  </m:r>
                                  <m:r>
                                    <m:rPr>
                                      <m:nor/>
                                    </m:rPr>
                                    <a:rPr lang="en-US" b="0" i="0" smtClean="0">
                                      <a:latin typeface="Cambria Math" panose="02040503050406030204" pitchFamily="18" charset="0"/>
                                    </a:rPr>
                                    <m:t>threshold</m:t>
                                  </m:r>
                                </m:e>
                              </m:nary>
                            </m:e>
                          </m:eqArr>
                        </m:e>
                      </m:d>
                    </m:oMath>
                  </m:oMathPara>
                </a14:m>
                <a:endParaRPr lang="en-US" dirty="0"/>
              </a:p>
              <a:p>
                <a:pPr lvl="1"/>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98819" y="2731746"/>
                <a:ext cx="8821356" cy="3783354"/>
              </a:xfrm>
              <a:blipFill rotWithShape="0">
                <a:blip r:embed="rId3"/>
                <a:stretch>
                  <a:fillRect l="-1244" t="-2576"/>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The perceptron</a:t>
            </a:r>
          </a:p>
        </p:txBody>
      </p:sp>
      <p:pic>
        <p:nvPicPr>
          <p:cNvPr id="10242" name="Picture 2" descr="http://neuralnetworksanddeeplearning.com/images/tikz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1945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2800350"/>
                <a:ext cx="8821356" cy="355282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no</m:t>
                              </m:r>
                            </m:e>
                            <m:e>
                              <m:r>
                                <a:rPr lang="en-US" b="0" i="1" smtClean="0">
                                  <a:latin typeface="Cambria Math" panose="02040503050406030204" pitchFamily="18" charset="0"/>
                                </a:rPr>
                                <m:t>1, 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yes</m:t>
                              </m:r>
                            </m:e>
                          </m:eqArr>
                        </m:e>
                      </m:d>
                    </m:oMath>
                  </m:oMathPara>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2800350"/>
                <a:ext cx="8821356" cy="3552825"/>
              </a:xfrm>
              <a:blipFill>
                <a:blip r:embed="rId2"/>
                <a:stretch>
                  <a:fillRect l="-1151" t="-2491" b="-74733"/>
                </a:stretch>
              </a:blipFill>
            </p:spPr>
            <p:txBody>
              <a:bodyPr/>
              <a:lstStyle/>
              <a:p>
                <a:r>
                  <a:rPr lang="en-US">
                    <a:noFill/>
                  </a:rPr>
                  <a:t> </a:t>
                </a:r>
              </a:p>
            </p:txBody>
          </p:sp>
        </mc:Fallback>
      </mc:AlternateContent>
      <p:pic>
        <p:nvPicPr>
          <p:cNvPr id="4" name="Picture 2" descr="http://neuralnetworksanddeeplearning.com/images/tikz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25" y="897164"/>
            <a:ext cx="3523144" cy="17364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44997" y="2439834"/>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400883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1</a:t>
                </a:r>
                <a:r>
                  <a:rPr lang="en-US" dirty="0"/>
                  <a:t>: Love cheese but hate bad weather</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=5</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 </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b="1" dirty="0"/>
                  <a:t>)</a:t>
                </a:r>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&lt;</m:t>
                    </m:r>
                  </m:oMath>
                </a14:m>
                <a:r>
                  <a:rPr lang="en-US" dirty="0"/>
                  <a:t> threshold whenever weather is </a:t>
                </a:r>
                <a:r>
                  <a:rPr lang="en-US" b="1" dirty="0"/>
                  <a:t>bad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r>
                  <a:rPr lang="en-US" b="1" dirty="0"/>
                  <a:t>)</a:t>
                </a:r>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244" t="-1780" b="-8899"/>
                </a:stretch>
              </a:blipFill>
            </p:spPr>
            <p:txBody>
              <a:bodyPr/>
              <a:lstStyle/>
              <a:p>
                <a:r>
                  <a:rPr lang="en-US">
                    <a:noFill/>
                  </a:rPr>
                  <a:t> </a:t>
                </a:r>
              </a:p>
            </p:txBody>
          </p:sp>
        </mc:Fallback>
      </mc:AlternateContent>
    </p:spTree>
    <p:extLst>
      <p:ext uri="{BB962C8B-B14F-4D97-AF65-F5344CB8AC3E}">
        <p14:creationId xmlns:p14="http://schemas.microsoft.com/office/powerpoint/2010/main" val="4020899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00125"/>
                <a:ext cx="8821356" cy="5476875"/>
              </a:xfrm>
            </p:spPr>
            <p:txBody>
              <a:bodyPr>
                <a:normAutofit fontScale="92500"/>
              </a:bodyPr>
              <a:lstStyle/>
              <a:p>
                <a:r>
                  <a:rPr lang="en-US" dirty="0"/>
                  <a:t>Example: Decide whether to attend a cheese festival</a:t>
                </a:r>
              </a:p>
              <a:p>
                <a:r>
                  <a:rPr lang="en-US" dirty="0"/>
                  <a:t>Three factors:</a:t>
                </a:r>
              </a:p>
              <a:p>
                <a:pPr marL="914400" lvl="1" indent="-457200">
                  <a:buFont typeface="+mj-lt"/>
                  <a:buAutoNum type="arabicPeriod"/>
                </a:pPr>
                <a:r>
                  <a:rPr lang="en-US" dirty="0"/>
                  <a:t>Is the weather good?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endParaRPr lang="en-US" dirty="0"/>
              </a:p>
              <a:p>
                <a:pPr marL="914400" lvl="1" indent="-457200">
                  <a:buFont typeface="+mj-lt"/>
                  <a:buAutoNum type="arabicPeriod"/>
                </a:pPr>
                <a:r>
                  <a:rPr lang="en-US" dirty="0"/>
                  <a:t>Does your friend want to accompany you?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marL="914400" lvl="1" indent="-457200">
                  <a:buFont typeface="+mj-lt"/>
                  <a:buAutoNum type="arabicPeriod"/>
                </a:pPr>
                <a:r>
                  <a:rPr lang="en-US" dirty="0"/>
                  <a:t>Is the festival near public transit? (you don’t own a car)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b="1" dirty="0"/>
                  <a:t>Case 2</a:t>
                </a:r>
                <a:r>
                  <a:rPr lang="en-US" dirty="0"/>
                  <a:t>: Love cheese but don’t hate bad weather as much</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=6</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b="0" i="1" smtClean="0">
                        <a:latin typeface="Cambria Math" panose="02040503050406030204" pitchFamily="18" charset="0"/>
                      </a:rPr>
                      <m:t>=2</m:t>
                    </m:r>
                  </m:oMath>
                </a14:m>
                <a:endParaRPr lang="en-US" dirty="0"/>
              </a:p>
              <a:p>
                <a:pPr lvl="1"/>
                <a:r>
                  <a:rPr lang="en-US" dirty="0"/>
                  <a:t>Threshold</a:t>
                </a:r>
                <a14:m>
                  <m:oMath xmlns:m="http://schemas.openxmlformats.org/officeDocument/2006/math">
                    <m:r>
                      <a:rPr lang="en-US" b="0" i="1" smtClean="0">
                        <a:latin typeface="Cambria Math" panose="02040503050406030204" pitchFamily="18" charset="0"/>
                      </a:rPr>
                      <m:t>=3</m:t>
                    </m:r>
                  </m:oMath>
                </a14:m>
                <a:endParaRPr lang="en-US" dirty="0"/>
              </a:p>
              <a:p>
                <a:pPr lvl="1"/>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b="0" i="1" smtClean="0">
                        <a:latin typeface="Cambria Math" panose="02040503050406030204" pitchFamily="18" charset="0"/>
                      </a:rPr>
                      <m:t>&gt;</m:t>
                    </m:r>
                  </m:oMath>
                </a14:m>
                <a:r>
                  <a:rPr lang="en-US" dirty="0"/>
                  <a:t> threshold whenever weather is </a:t>
                </a:r>
                <a:r>
                  <a:rPr lang="en-US" b="1" dirty="0"/>
                  <a:t>good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 </a:t>
                </a:r>
                <a:r>
                  <a:rPr lang="en-US" i="1" dirty="0"/>
                  <a:t>or</a:t>
                </a:r>
                <a:r>
                  <a:rPr lang="en-US" dirty="0"/>
                  <a:t> friend will go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a14:m>
                <a:r>
                  <a:rPr lang="en-US" dirty="0"/>
                  <a:t>) </a:t>
                </a:r>
                <a:r>
                  <a:rPr lang="en-US" i="1" dirty="0"/>
                  <a:t>and</a:t>
                </a:r>
                <a:r>
                  <a:rPr lang="en-US" dirty="0"/>
                  <a:t> when the festival is near public transit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=1</m:t>
                    </m:r>
                  </m:oMath>
                </a14:m>
                <a:r>
                  <a:rPr lang="en-US" dirty="0"/>
                  <a:t>)</a:t>
                </a:r>
                <a:endParaRPr lang="en-US" b="1" dirty="0"/>
              </a:p>
              <a:p>
                <a:pPr lvl="1"/>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00125"/>
                <a:ext cx="8821356" cy="5476875"/>
              </a:xfrm>
              <a:blipFill rotWithShape="0">
                <a:blip r:embed="rId3"/>
                <a:stretch>
                  <a:fillRect l="-1037" t="-1557" r="-1520" b="-779"/>
                </a:stretch>
              </a:blipFill>
            </p:spPr>
            <p:txBody>
              <a:bodyPr/>
              <a:lstStyle/>
              <a:p>
                <a:r>
                  <a:rPr lang="en-US">
                    <a:noFill/>
                  </a:rPr>
                  <a:t> </a:t>
                </a:r>
              </a:p>
            </p:txBody>
          </p:sp>
        </mc:Fallback>
      </mc:AlternateContent>
    </p:spTree>
    <p:extLst>
      <p:ext uri="{BB962C8B-B14F-4D97-AF65-F5344CB8AC3E}">
        <p14:creationId xmlns:p14="http://schemas.microsoft.com/office/powerpoint/2010/main" val="130614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0D93CC-105F-8947-A8AD-1889E1E2EDBA}"/>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4A7F81C9-7769-CC4F-B134-8B80C802BF22}"/>
              </a:ext>
            </a:extLst>
          </p:cNvPr>
          <p:cNvSpPr>
            <a:spLocks noGrp="1"/>
          </p:cNvSpPr>
          <p:nvPr>
            <p:ph type="ctrTitle"/>
          </p:nvPr>
        </p:nvSpPr>
        <p:spPr/>
        <p:txBody>
          <a:bodyPr/>
          <a:lstStyle/>
          <a:p>
            <a:endParaRPr lang="en-US"/>
          </a:p>
        </p:txBody>
      </p:sp>
      <p:pic>
        <p:nvPicPr>
          <p:cNvPr id="5" name="slide.url=https://www.polleverywhere.com/free_text_polls/n6Cd9E8zhpiOXcrSWg7aN">
            <a:extLst>
              <a:ext uri="{FF2B5EF4-FFF2-40B4-BE49-F238E27FC236}">
                <a16:creationId xmlns:a16="http://schemas.microsoft.com/office/drawing/2014/main" id="{AE7A6FEE-D6BF-7148-9BCC-C9268DFF8F8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244676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C9A5AD-FE25-0148-A984-2CC8831F1A6E}"/>
              </a:ext>
            </a:extLst>
          </p:cNvPr>
          <p:cNvSpPr>
            <a:spLocks noGrp="1"/>
          </p:cNvSpPr>
          <p:nvPr>
            <p:ph idx="1"/>
          </p:nvPr>
        </p:nvSpPr>
        <p:spPr/>
        <p:txBody>
          <a:bodyPr>
            <a:normAutofit lnSpcReduction="10000"/>
          </a:bodyPr>
          <a:lstStyle/>
          <a:p>
            <a:r>
              <a:rPr lang="en-US" dirty="0"/>
              <a:t>Neural networks are collections of individual neurons or nodes that multiple input values by weights and apply a non-linearity</a:t>
            </a:r>
          </a:p>
          <a:p>
            <a:endParaRPr lang="en-US" dirty="0"/>
          </a:p>
          <a:p>
            <a:r>
              <a:rPr lang="en-US" dirty="0"/>
              <a:t>Layers of nodes allow for increased complexity of calculations (functions of functions)</a:t>
            </a:r>
          </a:p>
          <a:p>
            <a:endParaRPr lang="en-US" dirty="0"/>
          </a:p>
          <a:p>
            <a:r>
              <a:rPr lang="en-US" dirty="0"/>
              <a:t>Neural networks can theoretically approximate any function (given appropriate size)</a:t>
            </a:r>
          </a:p>
          <a:p>
            <a:endParaRPr lang="en-US" dirty="0"/>
          </a:p>
          <a:p>
            <a:r>
              <a:rPr lang="en-US" dirty="0"/>
              <a:t>Creative design of network architecture admits many practical applications across domains</a:t>
            </a:r>
          </a:p>
        </p:txBody>
      </p:sp>
      <p:sp>
        <p:nvSpPr>
          <p:cNvPr id="3" name="Title 2">
            <a:extLst>
              <a:ext uri="{FF2B5EF4-FFF2-40B4-BE49-F238E27FC236}">
                <a16:creationId xmlns:a16="http://schemas.microsoft.com/office/drawing/2014/main" id="{6225D2ED-EC27-F443-A16C-335EAAF6485D}"/>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1797832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single perceptron is pretty simple</a:t>
            </a:r>
          </a:p>
          <a:p>
            <a:r>
              <a:rPr lang="en-US" dirty="0"/>
              <a:t>A complex network of </a:t>
            </a:r>
            <a:r>
              <a:rPr lang="en-US" dirty="0" err="1"/>
              <a:t>perceptrons</a:t>
            </a:r>
            <a:r>
              <a:rPr lang="en-US" dirty="0"/>
              <a:t> can make subtle decisions</a:t>
            </a:r>
          </a:p>
        </p:txBody>
      </p:sp>
      <p:sp>
        <p:nvSpPr>
          <p:cNvPr id="3" name="Title 2"/>
          <p:cNvSpPr>
            <a:spLocks noGrp="1"/>
          </p:cNvSpPr>
          <p:nvPr>
            <p:ph type="title"/>
          </p:nvPr>
        </p:nvSpPr>
        <p:spPr/>
        <p:txBody>
          <a:bodyPr/>
          <a:lstStyle/>
          <a:p>
            <a:r>
              <a:rPr lang="en-US" dirty="0"/>
              <a:t>The multilayer perceptron (MLP)</a:t>
            </a:r>
          </a:p>
        </p:txBody>
      </p:sp>
      <p:grpSp>
        <p:nvGrpSpPr>
          <p:cNvPr id="5" name="Group 4"/>
          <p:cNvGrpSpPr/>
          <p:nvPr/>
        </p:nvGrpSpPr>
        <p:grpSpPr>
          <a:xfrm>
            <a:off x="1328796" y="2630486"/>
            <a:ext cx="6577665" cy="3216494"/>
            <a:chOff x="1328796" y="2630486"/>
            <a:chExt cx="6577665" cy="3216494"/>
          </a:xfrm>
        </p:grpSpPr>
        <p:pic>
          <p:nvPicPr>
            <p:cNvPr id="11266" name="Picture 2" descr="http://neuralnetworksanddeeplearning.com/images/tikz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96" y="2630486"/>
              <a:ext cx="6577665" cy="2570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43225" y="4972050"/>
              <a:ext cx="762000" cy="646331"/>
            </a:xfrm>
            <a:prstGeom prst="rect">
              <a:avLst/>
            </a:prstGeom>
            <a:noFill/>
          </p:spPr>
          <p:txBody>
            <a:bodyPr wrap="square" rtlCol="0">
              <a:spAutoFit/>
            </a:bodyPr>
            <a:lstStyle/>
            <a:p>
              <a:pPr algn="ctr"/>
              <a:r>
                <a:rPr lang="en-US" dirty="0"/>
                <a:t>First Layer</a:t>
              </a:r>
            </a:p>
          </p:txBody>
        </p:sp>
        <p:sp>
          <p:nvSpPr>
            <p:cNvPr id="6" name="TextBox 5"/>
            <p:cNvSpPr txBox="1"/>
            <p:nvPr/>
          </p:nvSpPr>
          <p:spPr>
            <a:xfrm>
              <a:off x="4276724" y="5200649"/>
              <a:ext cx="885825" cy="646331"/>
            </a:xfrm>
            <a:prstGeom prst="rect">
              <a:avLst/>
            </a:prstGeom>
            <a:noFill/>
          </p:spPr>
          <p:txBody>
            <a:bodyPr wrap="square" rtlCol="0">
              <a:spAutoFit/>
            </a:bodyPr>
            <a:lstStyle/>
            <a:p>
              <a:pPr algn="ctr"/>
              <a:r>
                <a:rPr lang="en-US" dirty="0"/>
                <a:t>Second Layer</a:t>
              </a:r>
            </a:p>
          </p:txBody>
        </p:sp>
      </p:grpSp>
      <p:sp>
        <p:nvSpPr>
          <p:cNvPr id="8" name="TextBox 7"/>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41272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pPr lvl="1"/>
                <a14:m>
                  <m:oMath xmlns:m="http://schemas.openxmlformats.org/officeDocument/2006/math">
                    <m:r>
                      <a:rPr lang="en-US" b="0" i="1" smtClean="0">
                        <a:latin typeface="Cambria Math" panose="02040503050406030204" pitchFamily="18" charset="0"/>
                      </a:rPr>
                      <m:t>𝑤</m:t>
                    </m:r>
                  </m:oMath>
                </a14:m>
                <a:r>
                  <a:rPr lang="en-US" dirty="0"/>
                  <a:t> and </a:t>
                </a:r>
                <a14:m>
                  <m:oMath xmlns:m="http://schemas.openxmlformats.org/officeDocument/2006/math">
                    <m:r>
                      <a:rPr lang="en-US" b="0" i="1" smtClean="0">
                        <a:latin typeface="Cambria Math" panose="02040503050406030204" pitchFamily="18" charset="0"/>
                      </a:rPr>
                      <m:t>𝑥</m:t>
                    </m:r>
                  </m:oMath>
                </a14:m>
                <a:r>
                  <a:rPr lang="en-US" dirty="0"/>
                  <a:t> are the weight and input vectors, respectively</a:t>
                </a:r>
              </a:p>
              <a:p>
                <a:r>
                  <a:rPr lang="en-US" dirty="0"/>
                  <a:t>Replace the threshold with perceptron </a:t>
                </a:r>
                <a:r>
                  <a:rPr lang="en-US" i="1" dirty="0"/>
                  <a:t>bias</a:t>
                </a:r>
                <a:endParaRPr lang="en-US" dirty="0"/>
              </a:p>
              <a:p>
                <a:pPr lvl="1"/>
                <a:r>
                  <a:rPr lang="en-US" dirty="0"/>
                  <a:t>Bias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threshold</a:t>
                </a:r>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output</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e>
                                    <m:r>
                                      <m:rPr>
                                        <m:nor/>
                                      </m:rPr>
                                      <a:rPr lang="en-US">
                                        <a:latin typeface="Cambria Math" panose="02040503050406030204" pitchFamily="18" charset="0"/>
                                      </a:rPr>
                                      <m:t>if</m:t>
                                    </m:r>
                                    <m:r>
                                      <a:rPr lang="en-US" i="1">
                                        <a:latin typeface="Cambria Math" panose="02040503050406030204" pitchFamily="18" charset="0"/>
                                      </a:rPr>
                                      <m:t> </m:t>
                                    </m:r>
                                  </m:e>
                                </m:mr>
                              </m:m>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0</m:t>
                              </m:r>
                            </m:e>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&gt;0</m:t>
                                    </m:r>
                                  </m:e>
                                </m:mr>
                              </m:m>
                            </m:e>
                          </m:eqArr>
                        </m:e>
                      </m:d>
                    </m:oMath>
                  </m:oMathPara>
                </a14:m>
                <a:endParaRPr lang="en-US" dirty="0"/>
              </a:p>
              <a:p>
                <a:endParaRPr lang="en-US" dirty="0"/>
              </a:p>
              <a:p>
                <a:r>
                  <a:rPr lang="en-US" dirty="0"/>
                  <a:t>Bias is a measure of ease in </a:t>
                </a:r>
                <a:r>
                  <a:rPr lang="en-US" i="1" dirty="0"/>
                  <a:t>firing </a:t>
                </a:r>
                <a:r>
                  <a:rPr lang="en-US" dirty="0"/>
                  <a:t>the perceptron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Bias</a:t>
            </a:r>
          </a:p>
        </p:txBody>
      </p:sp>
    </p:spTree>
    <p:extLst>
      <p:ext uri="{BB962C8B-B14F-4D97-AF65-F5344CB8AC3E}">
        <p14:creationId xmlns:p14="http://schemas.microsoft.com/office/powerpoint/2010/main" val="238247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83579"/>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=−2, </m:t>
                    </m:r>
                    <m:r>
                      <a:rPr lang="en-US" b="0" i="1" smtClean="0">
                        <a:latin typeface="Cambria Math" panose="02040503050406030204" pitchFamily="18" charset="0"/>
                      </a:rPr>
                      <m:t>𝑏</m:t>
                    </m:r>
                    <m:r>
                      <a:rPr lang="en-US" b="0" i="1" smtClean="0">
                        <a:latin typeface="Cambria Math" panose="02040503050406030204" pitchFamily="18" charset="0"/>
                      </a:rPr>
                      <m:t>=3</m:t>
                    </m:r>
                  </m:oMath>
                </a14:m>
                <a:endParaRPr lang="en-US" b="0" dirty="0"/>
              </a:p>
              <a:p>
                <a:endParaRPr lang="en-US" dirty="0"/>
              </a:p>
              <a:p>
                <a:endParaRPr lang="en-US" dirty="0"/>
              </a:p>
              <a:p>
                <a:endParaRPr lang="en-US" dirty="0"/>
              </a:p>
              <a:p>
                <a:endParaRPr lang="en-US" dirty="0"/>
              </a:p>
              <a:p>
                <a:r>
                  <a:rPr lang="en-US" dirty="0"/>
                  <a:t>What is the output of this perceptron for each possible input?</a:t>
                </a:r>
              </a:p>
              <a:p>
                <a:r>
                  <a:rPr lang="en-US" dirty="0"/>
                  <a:t>What logic circuit is this?</a:t>
                </a:r>
              </a:p>
              <a:p>
                <a:r>
                  <a:rPr lang="en-US" dirty="0"/>
                  <a:t>Input 00 produces 1</a:t>
                </a:r>
              </a:p>
              <a:p>
                <a:r>
                  <a:rPr lang="en-US" dirty="0"/>
                  <a:t>Input 01 or 10 produce 1</a:t>
                </a:r>
              </a:p>
              <a:p>
                <a:r>
                  <a:rPr lang="en-US" dirty="0"/>
                  <a:t>Input 11 produces 0</a:t>
                </a:r>
              </a:p>
              <a:p>
                <a:r>
                  <a:rPr lang="en-US" dirty="0"/>
                  <a:t>This is a NAND gate!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83579"/>
              </a:xfrm>
              <a:blipFill rotWithShape="0">
                <a:blip r:embed="rId3"/>
                <a:stretch>
                  <a:fillRect l="-1244" b="-174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6386" name="Picture 2" descr="http://neuralnetworksanddeeplearning.com/images/tikz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49" y="1700212"/>
            <a:ext cx="3445941" cy="1433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116" y="3133725"/>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11829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NAND gates are universal for computation</a:t>
            </a:r>
          </a:p>
          <a:p>
            <a:pPr lvl="1"/>
            <a:r>
              <a:rPr lang="en-US" dirty="0"/>
              <a:t>Any computation can be built from NAND gates</a:t>
            </a:r>
          </a:p>
          <a:p>
            <a:pPr lvl="1"/>
            <a:r>
              <a:rPr lang="en-US" dirty="0"/>
              <a:t>Therefore, </a:t>
            </a:r>
            <a:r>
              <a:rPr lang="en-US" dirty="0" err="1"/>
              <a:t>perceptrons</a:t>
            </a:r>
            <a:r>
              <a:rPr lang="en-US" dirty="0"/>
              <a:t> are universal for computation</a:t>
            </a:r>
          </a:p>
          <a:p>
            <a:r>
              <a:rPr lang="en-US" dirty="0"/>
              <a:t>Bitwise addition:</a:t>
            </a:r>
          </a:p>
        </p:txBody>
      </p:sp>
      <p:sp>
        <p:nvSpPr>
          <p:cNvPr id="3" name="Title 2"/>
          <p:cNvSpPr>
            <a:spLocks noGrp="1"/>
          </p:cNvSpPr>
          <p:nvPr>
            <p:ph type="title"/>
          </p:nvPr>
        </p:nvSpPr>
        <p:spPr/>
        <p:txBody>
          <a:bodyPr/>
          <a:lstStyle/>
          <a:p>
            <a:r>
              <a:rPr lang="en-US" dirty="0"/>
              <a:t>Logic circuits with </a:t>
            </a:r>
            <a:r>
              <a:rPr lang="en-US" dirty="0" err="1"/>
              <a:t>perceptrons</a:t>
            </a:r>
            <a:endParaRPr lang="en-US" dirty="0"/>
          </a:p>
        </p:txBody>
      </p:sp>
      <p:pic>
        <p:nvPicPr>
          <p:cNvPr id="17410" name="Picture 2" descr="http://neuralnetworksanddeeplearning.com/images/tikz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110" y="2730501"/>
            <a:ext cx="5277173" cy="163017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neuralnetworksanddeeplearning.com/images/tikz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848" y="4257676"/>
            <a:ext cx="5071902" cy="2250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73797" y="6306532"/>
            <a:ext cx="1470581" cy="338554"/>
          </a:xfrm>
          <a:prstGeom prst="rect">
            <a:avLst/>
          </a:prstGeom>
          <a:noFill/>
        </p:spPr>
        <p:txBody>
          <a:bodyPr wrap="square" rtlCol="0">
            <a:spAutoFit/>
          </a:bodyPr>
          <a:lstStyle/>
          <a:p>
            <a:r>
              <a:rPr lang="en-US" sz="1600" dirty="0"/>
              <a:t>Nielsen, 2015</a:t>
            </a:r>
          </a:p>
        </p:txBody>
      </p:sp>
    </p:spTree>
    <p:extLst>
      <p:ext uri="{BB962C8B-B14F-4D97-AF65-F5344CB8AC3E}">
        <p14:creationId xmlns:p14="http://schemas.microsoft.com/office/powerpoint/2010/main" val="259900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Hard to “tune” in a traditional sense</a:t>
            </a:r>
          </a:p>
          <a:p>
            <a:r>
              <a:rPr lang="en-US" dirty="0"/>
              <a:t>Small change in weight can lead to large changes in conditions (or on change at all)</a:t>
            </a:r>
          </a:p>
          <a:p>
            <a:pPr lvl="1"/>
            <a:r>
              <a:rPr lang="en-US" dirty="0"/>
              <a:t>Think the volume knob in your car behaving this way</a:t>
            </a:r>
          </a:p>
          <a:p>
            <a:r>
              <a:rPr lang="en-US" dirty="0"/>
              <a:t>For this to happen we need neurons to perform a continuous </a:t>
            </a:r>
            <a:r>
              <a:rPr lang="en-US" i="1" dirty="0"/>
              <a:t>differentiable</a:t>
            </a:r>
            <a:r>
              <a:rPr lang="en-US" dirty="0"/>
              <a:t> function </a:t>
            </a:r>
          </a:p>
        </p:txBody>
      </p:sp>
      <p:sp>
        <p:nvSpPr>
          <p:cNvPr id="3" name="Title 2"/>
          <p:cNvSpPr>
            <a:spLocks noGrp="1"/>
          </p:cNvSpPr>
          <p:nvPr>
            <p:ph type="title"/>
          </p:nvPr>
        </p:nvSpPr>
        <p:spPr/>
        <p:txBody>
          <a:bodyPr/>
          <a:lstStyle/>
          <a:p>
            <a:r>
              <a:rPr lang="en-US" dirty="0"/>
              <a:t>Problem with Logical Functions</a:t>
            </a:r>
          </a:p>
        </p:txBody>
      </p:sp>
      <p:pic>
        <p:nvPicPr>
          <p:cNvPr id="4" name="Picture 3"/>
          <p:cNvPicPr>
            <a:picLocks noChangeAspect="1"/>
          </p:cNvPicPr>
          <p:nvPr/>
        </p:nvPicPr>
        <p:blipFill>
          <a:blip r:embed="rId2"/>
          <a:stretch>
            <a:fillRect/>
          </a:stretch>
        </p:blipFill>
        <p:spPr>
          <a:xfrm>
            <a:off x="1204856" y="3758029"/>
            <a:ext cx="4976009" cy="2541319"/>
          </a:xfrm>
          <a:prstGeom prst="rect">
            <a:avLst/>
          </a:prstGeom>
        </p:spPr>
      </p:pic>
    </p:spTree>
    <p:extLst>
      <p:ext uri="{BB962C8B-B14F-4D97-AF65-F5344CB8AC3E}">
        <p14:creationId xmlns:p14="http://schemas.microsoft.com/office/powerpoint/2010/main" val="583943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Sigmoidal Neuron</a:t>
            </a:r>
          </a:p>
        </p:txBody>
      </p:sp>
      <p:pic>
        <p:nvPicPr>
          <p:cNvPr id="4" name="Picture 3"/>
          <p:cNvPicPr>
            <a:picLocks noChangeAspect="1"/>
          </p:cNvPicPr>
          <p:nvPr/>
        </p:nvPicPr>
        <p:blipFill>
          <a:blip r:embed="rId2"/>
          <a:stretch>
            <a:fillRect/>
          </a:stretch>
        </p:blipFill>
        <p:spPr>
          <a:xfrm>
            <a:off x="1295400" y="1454150"/>
            <a:ext cx="5073127" cy="3057640"/>
          </a:xfrm>
          <a:prstGeom prst="rect">
            <a:avLst/>
          </a:prstGeom>
        </p:spPr>
      </p:pic>
      <p:pic>
        <p:nvPicPr>
          <p:cNvPr id="5" name="Picture 4"/>
          <p:cNvPicPr>
            <a:picLocks noChangeAspect="1"/>
          </p:cNvPicPr>
          <p:nvPr/>
        </p:nvPicPr>
        <p:blipFill>
          <a:blip r:embed="rId3"/>
          <a:stretch>
            <a:fillRect/>
          </a:stretch>
        </p:blipFill>
        <p:spPr>
          <a:xfrm>
            <a:off x="5183991" y="4511790"/>
            <a:ext cx="3035300" cy="1041400"/>
          </a:xfrm>
          <a:prstGeom prst="rect">
            <a:avLst/>
          </a:prstGeom>
        </p:spPr>
      </p:pic>
      <p:pic>
        <p:nvPicPr>
          <p:cNvPr id="6" name="Picture 5"/>
          <p:cNvPicPr>
            <a:picLocks noChangeAspect="1"/>
          </p:cNvPicPr>
          <p:nvPr/>
        </p:nvPicPr>
        <p:blipFill>
          <a:blip r:embed="rId4"/>
          <a:stretch>
            <a:fillRect/>
          </a:stretch>
        </p:blipFill>
        <p:spPr>
          <a:xfrm>
            <a:off x="1295400" y="4089851"/>
            <a:ext cx="4406900" cy="2095500"/>
          </a:xfrm>
          <a:prstGeom prst="rect">
            <a:avLst/>
          </a:prstGeom>
        </p:spPr>
      </p:pic>
    </p:spTree>
    <p:extLst>
      <p:ext uri="{BB962C8B-B14F-4D97-AF65-F5344CB8AC3E}">
        <p14:creationId xmlns:p14="http://schemas.microsoft.com/office/powerpoint/2010/main" val="1129188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Multi-layers of Neurons</a:t>
            </a:r>
          </a:p>
        </p:txBody>
      </p:sp>
      <p:pic>
        <p:nvPicPr>
          <p:cNvPr id="4" name="Picture 3"/>
          <p:cNvPicPr>
            <a:picLocks noChangeAspect="1"/>
          </p:cNvPicPr>
          <p:nvPr/>
        </p:nvPicPr>
        <p:blipFill>
          <a:blip r:embed="rId2"/>
          <a:stretch>
            <a:fillRect/>
          </a:stretch>
        </p:blipFill>
        <p:spPr>
          <a:xfrm>
            <a:off x="640752" y="1657051"/>
            <a:ext cx="6743700" cy="2984500"/>
          </a:xfrm>
          <a:prstGeom prst="rect">
            <a:avLst/>
          </a:prstGeom>
        </p:spPr>
      </p:pic>
    </p:spTree>
    <p:extLst>
      <p:ext uri="{BB962C8B-B14F-4D97-AF65-F5344CB8AC3E}">
        <p14:creationId xmlns:p14="http://schemas.microsoft.com/office/powerpoint/2010/main" val="1519440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can create </a:t>
            </a:r>
            <a:r>
              <a:rPr lang="en-US" i="1" dirty="0"/>
              <a:t>learning algorithms</a:t>
            </a:r>
            <a:r>
              <a:rPr lang="en-US" dirty="0"/>
              <a:t> that automatically tune the weights and biases with </a:t>
            </a:r>
            <a:r>
              <a:rPr lang="en-US" i="1" dirty="0"/>
              <a:t>Gradient Descent</a:t>
            </a:r>
          </a:p>
          <a:p>
            <a:pPr lvl="1"/>
            <a:r>
              <a:rPr lang="en-US" dirty="0"/>
              <a:t>Tuning occurs in response to external stimuli and w/o direct intervention</a:t>
            </a:r>
          </a:p>
          <a:p>
            <a:pPr lvl="1"/>
            <a:r>
              <a:rPr lang="en-US" dirty="0"/>
              <a:t>Creates a circuit designed for the problem at hand</a:t>
            </a:r>
          </a:p>
          <a:p>
            <a:endParaRPr lang="en-US" dirty="0"/>
          </a:p>
          <a:p>
            <a:endParaRPr lang="en-US" dirty="0"/>
          </a:p>
        </p:txBody>
      </p:sp>
      <p:sp>
        <p:nvSpPr>
          <p:cNvPr id="3" name="Title 2"/>
          <p:cNvSpPr>
            <a:spLocks noGrp="1"/>
          </p:cNvSpPr>
          <p:nvPr>
            <p:ph type="title"/>
          </p:nvPr>
        </p:nvSpPr>
        <p:spPr/>
        <p:txBody>
          <a:bodyPr/>
          <a:lstStyle/>
          <a:p>
            <a:r>
              <a:rPr lang="en-US" dirty="0"/>
              <a:t>Differentiable Computing</a:t>
            </a:r>
          </a:p>
        </p:txBody>
      </p:sp>
      <p:pic>
        <p:nvPicPr>
          <p:cNvPr id="4" name="Picture 3"/>
          <p:cNvPicPr>
            <a:picLocks noChangeAspect="1"/>
          </p:cNvPicPr>
          <p:nvPr/>
        </p:nvPicPr>
        <p:blipFill rotWithShape="1">
          <a:blip r:embed="rId3"/>
          <a:srcRect l="17291" t="25145" r="19479" b="9418"/>
          <a:stretch/>
        </p:blipFill>
        <p:spPr>
          <a:xfrm>
            <a:off x="1661811" y="3159219"/>
            <a:ext cx="5914421" cy="3283624"/>
          </a:xfrm>
          <a:prstGeom prst="rect">
            <a:avLst/>
          </a:prstGeom>
        </p:spPr>
      </p:pic>
    </p:spTree>
    <p:extLst>
      <p:ext uri="{BB962C8B-B14F-4D97-AF65-F5344CB8AC3E}">
        <p14:creationId xmlns:p14="http://schemas.microsoft.com/office/powerpoint/2010/main" val="389141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Activation function (e.g. threshold)</a:t>
            </a:r>
          </a:p>
          <a:p>
            <a:r>
              <a:rPr lang="en-US" dirty="0"/>
              <a:t>Cost functions</a:t>
            </a:r>
          </a:p>
          <a:p>
            <a:r>
              <a:rPr lang="en-US" dirty="0"/>
              <a:t>Number and dimension of layers</a:t>
            </a:r>
          </a:p>
          <a:p>
            <a:r>
              <a:rPr lang="en-US" dirty="0"/>
              <a:t>Connections between layers</a:t>
            </a:r>
          </a:p>
          <a:p>
            <a:r>
              <a:rPr lang="en-US" dirty="0"/>
              <a:t>Regularizations</a:t>
            </a:r>
          </a:p>
          <a:p>
            <a:pPr lvl="1"/>
            <a:r>
              <a:rPr lang="en-US" dirty="0"/>
              <a:t>Layers</a:t>
            </a:r>
          </a:p>
          <a:p>
            <a:pPr lvl="1"/>
            <a:r>
              <a:rPr lang="en-US" dirty="0"/>
              <a:t>Batches</a:t>
            </a:r>
          </a:p>
          <a:p>
            <a:r>
              <a:rPr lang="en-US" dirty="0"/>
              <a:t>More…</a:t>
            </a:r>
          </a:p>
        </p:txBody>
      </p:sp>
      <p:sp>
        <p:nvSpPr>
          <p:cNvPr id="3" name="Title 2"/>
          <p:cNvSpPr>
            <a:spLocks noGrp="1"/>
          </p:cNvSpPr>
          <p:nvPr>
            <p:ph type="title"/>
          </p:nvPr>
        </p:nvSpPr>
        <p:spPr/>
        <p:txBody>
          <a:bodyPr/>
          <a:lstStyle/>
          <a:p>
            <a:r>
              <a:rPr lang="en-US" dirty="0"/>
              <a:t>Design choices for an ANN</a:t>
            </a:r>
          </a:p>
        </p:txBody>
      </p:sp>
    </p:spTree>
    <p:extLst>
      <p:ext uri="{BB962C8B-B14F-4D97-AF65-F5344CB8AC3E}">
        <p14:creationId xmlns:p14="http://schemas.microsoft.com/office/powerpoint/2010/main" val="280798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descr="A picture containing shape&#10;&#10;Description automatically generated">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4" y="1374247"/>
            <a:ext cx="6604686" cy="4717633"/>
          </a:xfrm>
          <a:prstGeom prst="rect">
            <a:avLst/>
          </a:prstGeom>
        </p:spPr>
      </p:pic>
    </p:spTree>
    <p:extLst>
      <p:ext uri="{BB962C8B-B14F-4D97-AF65-F5344CB8AC3E}">
        <p14:creationId xmlns:p14="http://schemas.microsoft.com/office/powerpoint/2010/main" val="3084793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Every feature interacts with every other feature</a:t>
            </a:r>
          </a:p>
          <a:p>
            <a:r>
              <a:rPr lang="en-US" dirty="0"/>
              <a:t>Weight matrix at every level allowed to be dense</a:t>
            </a:r>
          </a:p>
        </p:txBody>
      </p:sp>
      <p:sp>
        <p:nvSpPr>
          <p:cNvPr id="3" name="Title 2"/>
          <p:cNvSpPr>
            <a:spLocks noGrp="1"/>
          </p:cNvSpPr>
          <p:nvPr>
            <p:ph type="title"/>
          </p:nvPr>
        </p:nvSpPr>
        <p:spPr/>
        <p:txBody>
          <a:bodyPr/>
          <a:lstStyle/>
          <a:p>
            <a:r>
              <a:rPr lang="en-US" dirty="0"/>
              <a:t>Fully connected network</a:t>
            </a:r>
          </a:p>
        </p:txBody>
      </p:sp>
      <p:pic>
        <p:nvPicPr>
          <p:cNvPr id="4" name="Picture 3"/>
          <p:cNvPicPr>
            <a:picLocks noChangeAspect="1"/>
          </p:cNvPicPr>
          <p:nvPr/>
        </p:nvPicPr>
        <p:blipFill rotWithShape="1">
          <a:blip r:embed="rId2"/>
          <a:srcRect l="17291" t="25145" r="19479" b="9418"/>
          <a:stretch/>
        </p:blipFill>
        <p:spPr>
          <a:xfrm>
            <a:off x="1661811" y="2740930"/>
            <a:ext cx="5914421" cy="3283624"/>
          </a:xfrm>
          <a:prstGeom prst="rect">
            <a:avLst/>
          </a:prstGeom>
        </p:spPr>
      </p:pic>
    </p:spTree>
    <p:extLst>
      <p:ext uri="{BB962C8B-B14F-4D97-AF65-F5344CB8AC3E}">
        <p14:creationId xmlns:p14="http://schemas.microsoft.com/office/powerpoint/2010/main" val="419294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1F57C2-6E8F-B944-92F1-005DF5C75DB2}"/>
              </a:ext>
            </a:extLst>
          </p:cNvPr>
          <p:cNvSpPr>
            <a:spLocks noGrp="1"/>
          </p:cNvSpPr>
          <p:nvPr>
            <p:ph type="title"/>
          </p:nvPr>
        </p:nvSpPr>
        <p:spPr>
          <a:xfrm>
            <a:off x="0" y="3023118"/>
            <a:ext cx="8391644" cy="798991"/>
          </a:xfrm>
        </p:spPr>
        <p:txBody>
          <a:bodyPr/>
          <a:lstStyle/>
          <a:p>
            <a:r>
              <a:rPr lang="en-US" dirty="0"/>
              <a:t>Training Neural Networks </a:t>
            </a:r>
          </a:p>
        </p:txBody>
      </p:sp>
    </p:spTree>
    <p:extLst>
      <p:ext uri="{BB962C8B-B14F-4D97-AF65-F5344CB8AC3E}">
        <p14:creationId xmlns:p14="http://schemas.microsoft.com/office/powerpoint/2010/main" val="881024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2644" y="1587385"/>
            <a:ext cx="8821356" cy="5112092"/>
          </a:xfrm>
        </p:spPr>
        <p:txBody>
          <a:bodyPr>
            <a:normAutofit/>
          </a:bodyPr>
          <a:lstStyle/>
          <a:p>
            <a:r>
              <a:rPr lang="en-US" dirty="0"/>
              <a:t>Learning where there are training data with labels </a:t>
            </a:r>
          </a:p>
          <a:p>
            <a:r>
              <a:rPr lang="en-US" dirty="0"/>
              <a:t>Two major types of supervised learning tasks</a:t>
            </a:r>
          </a:p>
          <a:p>
            <a:pPr lvl="1"/>
            <a:r>
              <a:rPr lang="en-US" dirty="0"/>
              <a:t>Regression tasks</a:t>
            </a:r>
          </a:p>
          <a:p>
            <a:pPr lvl="1"/>
            <a:r>
              <a:rPr lang="en-US" dirty="0"/>
              <a:t>Classification tasks</a:t>
            </a:r>
          </a:p>
          <a:p>
            <a:r>
              <a:rPr lang="en-US" dirty="0"/>
              <a:t>Classification tasks have discrete labels</a:t>
            </a:r>
          </a:p>
          <a:p>
            <a:pPr lvl="1"/>
            <a:r>
              <a:rPr lang="en-US" dirty="0"/>
              <a:t>Ex: Digit type classification</a:t>
            </a:r>
          </a:p>
          <a:p>
            <a:r>
              <a:rPr lang="en-US" dirty="0"/>
              <a:t>Regression tasks have continuous labels </a:t>
            </a:r>
          </a:p>
          <a:p>
            <a:pPr lvl="1"/>
            <a:r>
              <a:rPr lang="en-US" dirty="0"/>
              <a:t>Ex: Linear regression </a:t>
            </a:r>
          </a:p>
        </p:txBody>
      </p:sp>
      <p:sp>
        <p:nvSpPr>
          <p:cNvPr id="3" name="Title 2"/>
          <p:cNvSpPr>
            <a:spLocks noGrp="1"/>
          </p:cNvSpPr>
          <p:nvPr>
            <p:ph type="title"/>
          </p:nvPr>
        </p:nvSpPr>
        <p:spPr>
          <a:xfrm>
            <a:off x="0" y="335902"/>
            <a:ext cx="8391644" cy="798991"/>
          </a:xfrm>
        </p:spPr>
        <p:txBody>
          <a:bodyPr>
            <a:normAutofit fontScale="90000"/>
          </a:bodyPr>
          <a:lstStyle/>
          <a:p>
            <a:r>
              <a:rPr lang="en-US" dirty="0"/>
              <a:t>Review: Supervised Machine Learning</a:t>
            </a:r>
          </a:p>
        </p:txBody>
      </p:sp>
    </p:spTree>
    <p:extLst>
      <p:ext uri="{BB962C8B-B14F-4D97-AF65-F5344CB8AC3E}">
        <p14:creationId xmlns:p14="http://schemas.microsoft.com/office/powerpoint/2010/main" val="1924798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Labels are in </a:t>
                </a:r>
                <a14:m>
                  <m:oMath xmlns:m="http://schemas.openxmlformats.org/officeDocument/2006/math">
                    <m:r>
                      <a:rPr lang="en-US" b="0" i="1" smtClean="0">
                        <a:latin typeface="Cambria Math" panose="02040503050406030204" pitchFamily="18" charset="0"/>
                      </a:rPr>
                      <m:t>𝒴</m:t>
                    </m:r>
                  </m:oMath>
                </a14:m>
                <a:endParaRPr lang="en-US" b="0" dirty="0"/>
              </a:p>
              <a:p>
                <a:pPr lvl="1"/>
                <a:r>
                  <a:rPr lang="en-US" dirty="0"/>
                  <a:t>Discrete (classification)</a:t>
                </a:r>
              </a:p>
              <a:p>
                <a:pPr lvl="1"/>
                <a:r>
                  <a:rPr lang="en-US" dirty="0"/>
                  <a:t>Continuous (regression)</a:t>
                </a:r>
              </a:p>
              <a:p>
                <a:r>
                  <a:rPr lang="en-US" b="1" i="1" dirty="0"/>
                  <a:t>Cost function</a:t>
                </a: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𝒴</m:t>
                    </m:r>
                    <m:r>
                      <a:rPr lang="en-US" b="0" i="1" smtClean="0">
                        <a:latin typeface="Cambria Math" panose="02040503050406030204" pitchFamily="18" charset="0"/>
                      </a:rPr>
                      <m:t>→</m:t>
                    </m:r>
                    <m:r>
                      <a:rPr lang="en-US" b="0" i="1" smtClean="0">
                        <a:latin typeface="Cambria Math" panose="02040503050406030204" pitchFamily="18" charset="0"/>
                      </a:rPr>
                      <m:t>ℝ</m:t>
                    </m:r>
                  </m:oMath>
                </a14:m>
                <a:endParaRPr lang="en-US" dirty="0"/>
              </a:p>
              <a:p>
                <a14:m>
                  <m:oMath xmlns:m="http://schemas.openxmlformats.org/officeDocument/2006/math">
                    <m:r>
                      <a:rPr lang="en-US" b="0" i="1" smtClean="0">
                        <a:latin typeface="Cambria Math" panose="02040503050406030204" pitchFamily="18" charset="0"/>
                      </a:rPr>
                      <m:t>𝐶</m:t>
                    </m:r>
                  </m:oMath>
                </a14:m>
                <a:r>
                  <a:rPr lang="en-US" dirty="0"/>
                  <a:t> maps decisions/predictions to a cost.</a:t>
                </a:r>
              </a:p>
              <a:p>
                <a:pPr lvl="1"/>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the penalty for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when the true label is </a:t>
                </a:r>
                <a14:m>
                  <m:oMath xmlns:m="http://schemas.openxmlformats.org/officeDocument/2006/math">
                    <m:r>
                      <a:rPr lang="en-US" b="0" i="1" smtClean="0">
                        <a:latin typeface="Cambria Math" panose="02040503050406030204" pitchFamily="18" charset="0"/>
                      </a:rPr>
                      <m:t>𝑦</m:t>
                    </m:r>
                  </m:oMath>
                </a14:m>
                <a:endParaRPr lang="en-US" dirty="0"/>
              </a:p>
              <a:p>
                <a:r>
                  <a:rPr lang="en-US" dirty="0"/>
                  <a:t>Standard choice for regression is </a:t>
                </a:r>
                <a:r>
                  <a:rPr lang="en-US" b="1" i="1" dirty="0"/>
                  <a:t>mean squared error</a:t>
                </a:r>
                <a:r>
                  <a:rPr lang="en-US" dirty="0"/>
                  <a:t> (MSE)</a:t>
                </a:r>
              </a:p>
              <a:p>
                <a:pPr lvl="1"/>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a14:m>
                <a:endParaRPr lang="en-US" dirty="0"/>
              </a:p>
              <a:p>
                <a:r>
                  <a:rPr lang="en-US" dirty="0"/>
                  <a:t>Absolute cost: </a:t>
                </a:r>
                <a14:m>
                  <m:oMath xmlns:m="http://schemas.openxmlformats.org/officeDocument/2006/math">
                    <m:r>
                      <a:rPr lang="en-US" b="0" i="1" smtClean="0">
                        <a:latin typeface="Cambria Math" panose="02040503050406030204" pitchFamily="18" charset="0"/>
                      </a:rPr>
                      <m:t>𝐶</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1990" r="-114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Cost functions</a:t>
            </a:r>
          </a:p>
        </p:txBody>
      </p:sp>
    </p:spTree>
    <p:extLst>
      <p:ext uri="{BB962C8B-B14F-4D97-AF65-F5344CB8AC3E}">
        <p14:creationId xmlns:p14="http://schemas.microsoft.com/office/powerpoint/2010/main" val="1740829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Cost/Loss Minimization</a:t>
            </a:r>
          </a:p>
        </p:txBody>
      </p:sp>
      <p:pic>
        <p:nvPicPr>
          <p:cNvPr id="4" name="Picture 2" descr="http://neuralnetworksanddeeplearning.com/images/valley.png"/>
          <p:cNvPicPr>
            <a:picLocks noChangeAspect="1" noChangeArrowheads="1"/>
          </p:cNvPicPr>
          <p:nvPr/>
        </p:nvPicPr>
        <p:blipFill rotWithShape="1">
          <a:blip r:embed="rId2">
            <a:extLst>
              <a:ext uri="{28A0092B-C50C-407E-A947-70E740481C1C}">
                <a14:useLocalDpi xmlns:a14="http://schemas.microsoft.com/office/drawing/2010/main" val="0"/>
              </a:ext>
            </a:extLst>
          </a:blip>
          <a:srcRect t="13448" r="8125" b="8748"/>
          <a:stretch/>
        </p:blipFill>
        <p:spPr bwMode="auto">
          <a:xfrm>
            <a:off x="875318" y="1361516"/>
            <a:ext cx="5897880" cy="37643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4504949" y="4051213"/>
            <a:ext cx="2268249" cy="3227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6903903" y="4212577"/>
            <a:ext cx="1226372" cy="369332"/>
          </a:xfrm>
          <a:prstGeom prst="rect">
            <a:avLst/>
          </a:prstGeom>
          <a:noFill/>
        </p:spPr>
        <p:txBody>
          <a:bodyPr wrap="square" rtlCol="0">
            <a:spAutoFit/>
          </a:bodyPr>
          <a:lstStyle/>
          <a:p>
            <a:r>
              <a:rPr lang="en-US" dirty="0"/>
              <a:t>Minimum</a:t>
            </a:r>
          </a:p>
        </p:txBody>
      </p:sp>
      <p:sp>
        <p:nvSpPr>
          <p:cNvPr id="7" name="TextBox 6"/>
          <p:cNvSpPr txBox="1"/>
          <p:nvPr/>
        </p:nvSpPr>
        <p:spPr>
          <a:xfrm>
            <a:off x="300625" y="5599134"/>
            <a:ext cx="8663975" cy="646331"/>
          </a:xfrm>
          <a:prstGeom prst="rect">
            <a:avLst/>
          </a:prstGeom>
          <a:noFill/>
        </p:spPr>
        <p:txBody>
          <a:bodyPr wrap="none" rtlCol="0">
            <a:spAutoFit/>
          </a:bodyPr>
          <a:lstStyle/>
          <a:p>
            <a:r>
              <a:rPr lang="en-US" dirty="0"/>
              <a:t>Convex cost functions can be solved by differentiation, at the point where cost is minimum</a:t>
            </a:r>
          </a:p>
          <a:p>
            <a:r>
              <a:rPr lang="en-US" dirty="0"/>
              <a:t>the derivative </a:t>
            </a:r>
            <a:r>
              <a:rPr lang="en-US" dirty="0" err="1"/>
              <a:t>wrt</a:t>
            </a:r>
            <a:r>
              <a:rPr lang="en-US" dirty="0"/>
              <a:t> to parameters should be 0!</a:t>
            </a:r>
          </a:p>
        </p:txBody>
      </p:sp>
    </p:spTree>
    <p:extLst>
      <p:ext uri="{BB962C8B-B14F-4D97-AF65-F5344CB8AC3E}">
        <p14:creationId xmlns:p14="http://schemas.microsoft.com/office/powerpoint/2010/main" val="40158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We want to fit a linear function to dataset </a:t>
                </a:r>
                <a14:m>
                  <m:oMath xmlns:m="http://schemas.openxmlformats.org/officeDocument/2006/math">
                    <m:r>
                      <a:rPr lang="en-US" i="1">
                        <a:latin typeface="Cambria Math" panose="02040503050406030204" pitchFamily="18" charset="0"/>
                      </a:rPr>
                      <m:t>𝒟</m:t>
                    </m:r>
                    <m:r>
                      <a:rPr lang="en-US" i="1">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e>
                    </m:d>
                  </m:oMath>
                </a14:m>
                <a:endParaRPr lang="en-US"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a:latin typeface="Cambria Math" panose="02040503050406030204" pitchFamily="18" charset="0"/>
                          </a:rPr>
                          <m:t>𝒘</m:t>
                        </m:r>
                      </m:e>
                      <m:sup>
                        <m:r>
                          <a:rPr lang="en-US" b="0" i="1" dirty="0" smtClean="0">
                            <a:latin typeface="Cambria Math" panose="02040503050406030204" pitchFamily="18" charset="0"/>
                          </a:rPr>
                          <m:t>𝑇</m:t>
                        </m:r>
                      </m:sup>
                    </m:sSup>
                    <m:r>
                      <a:rPr lang="en-US" b="1" i="1" dirty="0">
                        <a:latin typeface="Cambria Math" panose="02040503050406030204" pitchFamily="18" charset="0"/>
                      </a:rPr>
                      <m:t>𝒙</m:t>
                    </m:r>
                  </m:oMath>
                </a14:m>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a:rPr lang="en-US">
                            <a:latin typeface="Cambria Math" panose="02040503050406030204" pitchFamily="18" charset="0"/>
                          </a:rPr>
                          <m:t>0</m:t>
                        </m:r>
                      </m:sub>
                    </m:sSub>
                  </m:oMath>
                </a14:m>
                <a:endParaRPr lang="en-US" dirty="0"/>
              </a:p>
              <a:p>
                <a:r>
                  <a:rPr lang="en-US" dirty="0"/>
                  <a:t>How do we determine </a:t>
                </a:r>
                <a14:m>
                  <m:oMath xmlns:m="http://schemas.openxmlformats.org/officeDocument/2006/math">
                    <m:r>
                      <a:rPr lang="en-US" b="1" i="1" smtClean="0">
                        <a:latin typeface="Cambria Math" panose="02040503050406030204" pitchFamily="18" charset="0"/>
                      </a:rPr>
                      <m:t>𝒘</m:t>
                    </m:r>
                  </m:oMath>
                </a14:m>
                <a:r>
                  <a:rPr lang="en-US" dirty="0"/>
                  <a:t>?</a:t>
                </a:r>
              </a:p>
              <a:p>
                <a:r>
                  <a:rPr lang="en-US" dirty="0"/>
                  <a:t>Based on optimizing for the performance measure </a:t>
                </a:r>
                <a14:m>
                  <m:oMath xmlns:m="http://schemas.openxmlformats.org/officeDocument/2006/math">
                    <m:r>
                      <a:rPr lang="en-US" b="0" i="1" smtClean="0">
                        <a:latin typeface="Cambria Math" panose="02040503050406030204" pitchFamily="18" charset="0"/>
                      </a:rPr>
                      <m:t>𝑃</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149" t="-199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Ex: Linear Regression</a:t>
            </a:r>
          </a:p>
        </p:txBody>
      </p:sp>
    </p:spTree>
    <p:extLst>
      <p:ext uri="{BB962C8B-B14F-4D97-AF65-F5344CB8AC3E}">
        <p14:creationId xmlns:p14="http://schemas.microsoft.com/office/powerpoint/2010/main" val="64657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e>
                          </m:func>
                          <m:r>
                            <a:rPr lang="en-US" b="0" i="1" smtClean="0">
                              <a:latin typeface="Cambria Math" panose="02040503050406030204" pitchFamily="18" charset="0"/>
                            </a:rPr>
                            <m:t>𝒟</m:t>
                          </m:r>
                          <m:r>
                            <a:rPr lang="en-US" b="0" i="1" smtClean="0">
                              <a:latin typeface="Cambria Math" panose="02040503050406030204" pitchFamily="18" charset="0"/>
                            </a:rPr>
                            <m:t>) </m:t>
                          </m:r>
                        </m:e>
                      </m:func>
                    </m:oMath>
                  </m:oMathPara>
                </a14:m>
                <a:endParaRPr lang="en-US" dirty="0"/>
              </a:p>
              <a:p>
                <a:r>
                  <a:rPr lang="en-US" dirty="0"/>
                  <a:t>Set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𝒟</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den>
                    </m:f>
                    <m:r>
                      <a:rPr lang="en-US" b="0" i="1" smtClean="0">
                        <a:latin typeface="Cambria Math" panose="02040503050406030204" pitchFamily="18" charset="0"/>
                      </a:rPr>
                      <m:t>=0</m:t>
                    </m:r>
                  </m:oMath>
                </a14:m>
                <a:r>
                  <a:rPr lang="en-US" dirty="0"/>
                  <a:t> for each </a:t>
                </a:r>
                <a14:m>
                  <m:oMath xmlns:m="http://schemas.openxmlformats.org/officeDocument/2006/math">
                    <m:r>
                      <a:rPr lang="en-US" b="0" i="1" smtClean="0">
                        <a:latin typeface="Cambria Math" panose="02040503050406030204" pitchFamily="18" charset="0"/>
                      </a:rPr>
                      <m:t>𝑖</m:t>
                    </m:r>
                  </m:oMath>
                </a14:m>
                <a:r>
                  <a:rPr lang="en-US" dirty="0"/>
                  <a:t> </a:t>
                </a:r>
              </a:p>
              <a:p>
                <a:r>
                  <a:rPr lang="en-US" dirty="0"/>
                  <a:t>Results in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equations and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unknowns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189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Linear Regression Optimization</a:t>
            </a:r>
          </a:p>
        </p:txBody>
      </p:sp>
    </p:spTree>
    <p:extLst>
      <p:ext uri="{BB962C8B-B14F-4D97-AF65-F5344CB8AC3E}">
        <p14:creationId xmlns:p14="http://schemas.microsoft.com/office/powerpoint/2010/main" val="409710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1778537"/>
              </a:xfrm>
            </p:spPr>
            <p:txBody>
              <a:bodyPr>
                <a:normAutofit fontScale="62500" lnSpcReduction="20000"/>
              </a:bodyPr>
              <a:lstStyle/>
              <a:p>
                <a:pPr marL="342900" lvl="1" indent="-342900">
                  <a:spcBef>
                    <a:spcPts val="1000"/>
                  </a:spcBef>
                </a:pPr>
                <a:endParaRPr lang="en-US" i="1" dirty="0">
                  <a:latin typeface="Cambria Math" panose="02040503050406030204" pitchFamily="18" charset="0"/>
                </a:endParaRPr>
              </a:p>
              <a:p>
                <a:pPr marL="0" lvl="1" indent="0">
                  <a:spcBef>
                    <a:spcPts val="1000"/>
                  </a:spcBef>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𝒘</m:t>
                                  </m:r>
                                </m:lim>
                              </m:limLow>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func>
                        </m:e>
                      </m:func>
                    </m:oMath>
                  </m:oMathPara>
                </a14:m>
                <a:endParaRPr lang="en-US" dirty="0"/>
              </a:p>
              <a:p>
                <a:pPr marL="0" indent="0">
                  <a:buNone/>
                </a:pPr>
                <a:br>
                  <a:rPr lang="en-US" dirty="0"/>
                </a:b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1778537"/>
              </a:xfr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solidFill>
                  <a:schemeClr val="tx1"/>
                </a:solidFill>
              </a:rPr>
              <a:t>Mean squared error cost</a:t>
            </a:r>
          </a:p>
        </p:txBody>
      </p:sp>
      <p:pic>
        <p:nvPicPr>
          <p:cNvPr id="4" name="Picture 3"/>
          <p:cNvPicPr>
            <a:picLocks noChangeAspect="1"/>
          </p:cNvPicPr>
          <p:nvPr/>
        </p:nvPicPr>
        <p:blipFill>
          <a:blip r:embed="rId3"/>
          <a:stretch>
            <a:fillRect/>
          </a:stretch>
        </p:blipFill>
        <p:spPr>
          <a:xfrm>
            <a:off x="0" y="2398290"/>
            <a:ext cx="9144000" cy="1986157"/>
          </a:xfrm>
          <a:prstGeom prst="rect">
            <a:avLst/>
          </a:prstGeom>
        </p:spPr>
      </p:pic>
      <p:sp>
        <p:nvSpPr>
          <p:cNvPr id="5" name="TextBox 4"/>
          <p:cNvSpPr txBox="1"/>
          <p:nvPr/>
        </p:nvSpPr>
        <p:spPr>
          <a:xfrm>
            <a:off x="0" y="2132410"/>
            <a:ext cx="1023935" cy="369332"/>
          </a:xfrm>
          <a:prstGeom prst="rect">
            <a:avLst/>
          </a:prstGeom>
          <a:noFill/>
        </p:spPr>
        <p:txBody>
          <a:bodyPr wrap="none" rtlCol="0">
            <a:spAutoFit/>
          </a:bodyPr>
          <a:lstStyle/>
          <a:p>
            <a:r>
              <a:rPr lang="en-US" dirty="0"/>
              <a:t>Rewrite: </a:t>
            </a:r>
          </a:p>
        </p:txBody>
      </p:sp>
      <p:pic>
        <p:nvPicPr>
          <p:cNvPr id="6" name="Picture 5"/>
          <p:cNvPicPr>
            <a:picLocks noChangeAspect="1"/>
          </p:cNvPicPr>
          <p:nvPr/>
        </p:nvPicPr>
        <p:blipFill>
          <a:blip r:embed="rId4"/>
          <a:stretch>
            <a:fillRect/>
          </a:stretch>
        </p:blipFill>
        <p:spPr>
          <a:xfrm>
            <a:off x="350729" y="4381614"/>
            <a:ext cx="6548030" cy="2171990"/>
          </a:xfrm>
          <a:prstGeom prst="rect">
            <a:avLst/>
          </a:prstGeom>
        </p:spPr>
      </p:pic>
    </p:spTree>
    <p:extLst>
      <p:ext uri="{BB962C8B-B14F-4D97-AF65-F5344CB8AC3E}">
        <p14:creationId xmlns:p14="http://schemas.microsoft.com/office/powerpoint/2010/main" val="323451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036296"/>
            <a:ext cx="8821356" cy="5535954"/>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Sometimes called multi-layer perceptron (although sigmoid neurons are used)</a:t>
            </a:r>
          </a:p>
          <a:p>
            <a:r>
              <a:rPr lang="en-US" dirty="0"/>
              <a:t>Output from one layer is used as input for the next (</a:t>
            </a:r>
            <a:r>
              <a:rPr lang="en-US" dirty="0" err="1"/>
              <a:t>feedforward</a:t>
            </a:r>
            <a:r>
              <a:rPr lang="en-US" dirty="0"/>
              <a:t> network)</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a:t>Classification/Regression Network</a:t>
            </a:r>
          </a:p>
        </p:txBody>
      </p:sp>
      <p:pic>
        <p:nvPicPr>
          <p:cNvPr id="6148" name="Picture 4" descr="http://neuralnetworksanddeeplearning.com/images/tikz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47" y="1036296"/>
            <a:ext cx="6407150" cy="347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050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Sigmoid neuron output </a:t>
                </a:r>
                <a14:m>
                  <m:oMath xmlns:m="http://schemas.openxmlformats.org/officeDocument/2006/math">
                    <m:r>
                      <a:rPr lang="en-US" b="0" i="1" smtClean="0">
                        <a:latin typeface="Cambria Math" panose="02040503050406030204" pitchFamily="18" charset="0"/>
                      </a:rPr>
                      <m:t>=</m:t>
                    </m:r>
                  </m:oMath>
                </a14:m>
                <a:r>
                  <a:rPr lang="en-US" dirty="0"/>
                  <a:t> any real number between 0 and 1</a:t>
                </a:r>
              </a:p>
              <a:p>
                <a:r>
                  <a:rPr lang="en-US" dirty="0"/>
                  <a:t>How do we do classification?</a:t>
                </a:r>
              </a:p>
              <a:p>
                <a:r>
                  <a:rPr lang="en-US" dirty="0"/>
                  <a:t>Threshold the final output</a:t>
                </a:r>
              </a:p>
              <a:p>
                <a:pPr lvl="1"/>
                <a:r>
                  <a:rPr lang="en-US" dirty="0"/>
                  <a:t>E.g., a value above 0.5 indicates a “9” while a value below 0.5 does not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200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Classification with sigmoid neurons</a:t>
            </a:r>
          </a:p>
        </p:txBody>
      </p:sp>
      <p:pic>
        <p:nvPicPr>
          <p:cNvPr id="4098" name="Picture 2" descr="http://neuralnetworksanddeeplearning.com/images/tikz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072" y="3992392"/>
            <a:ext cx="3771900"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47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=3.81+0.03</m:t>
                      </m:r>
                      <m:r>
                        <a:rPr lang="en-US" sz="2800" i="1">
                          <a:latin typeface="Cambria Math" panose="02040503050406030204" pitchFamily="18" charset="0"/>
                        </a:rPr>
                        <m:t>𝑥</m:t>
                      </m:r>
                    </m:oMath>
                  </m:oMathPara>
                </a14:m>
                <a:endParaRPr lang="en-US" sz="28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3893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560171"/>
                <a:ext cx="8821356" cy="5112092"/>
              </a:xfrm>
            </p:spPr>
            <p:txBody>
              <a:bodyPr/>
              <a:lstStyle/>
              <a:p>
                <a:r>
                  <a:rPr lang="en-US" dirty="0"/>
                  <a:t>Change in weight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change in bias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m:rPr>
                          <m:nor/>
                        </m:rPr>
                        <a:rPr lang="en-US" b="0" i="0" smtClean="0">
                          <a:latin typeface="Cambria Math" panose="02040503050406030204" pitchFamily="18" charset="0"/>
                        </a:rPr>
                        <m:t>output</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e>
                      </m:nary>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nor/>
                            </m:rPr>
                            <a:rPr lang="en-US" b="0" i="0" smtClean="0">
                              <a:latin typeface="Cambria Math" panose="02040503050406030204" pitchFamily="18" charset="0"/>
                            </a:rPr>
                            <m:t>output</m:t>
                          </m:r>
                        </m:num>
                        <m:den>
                          <m:r>
                            <a:rPr lang="en-US" b="0" i="1" smtClean="0">
                              <a:latin typeface="Cambria Math" panose="02040503050406030204" pitchFamily="18" charset="0"/>
                            </a:rPr>
                            <m:t>𝜕</m:t>
                          </m:r>
                          <m:r>
                            <a:rPr lang="en-US" b="0" i="1" smtClean="0">
                              <a:latin typeface="Cambria Math" panose="02040503050406030204" pitchFamily="18" charset="0"/>
                            </a:rPr>
                            <m:t>𝑏</m:t>
                          </m:r>
                        </m:den>
                      </m:f>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m:oMathPara>
                </a14:m>
                <a:endParaRPr lang="en-US" dirty="0"/>
              </a:p>
              <a:p>
                <a14:m>
                  <m:oMath xmlns:m="http://schemas.openxmlformats.org/officeDocument/2006/math">
                    <m:r>
                      <m:rPr>
                        <m:sty m:val="p"/>
                      </m:rPr>
                      <a:rPr lang="en-US" b="0" i="0" smtClean="0">
                        <a:latin typeface="Cambria Math" panose="02040503050406030204" pitchFamily="18" charset="0"/>
                      </a:rPr>
                      <m:t>Δ</m:t>
                    </m:r>
                  </m:oMath>
                </a14:m>
                <a:r>
                  <a:rPr lang="en-US" dirty="0"/>
                  <a:t>output is a </a:t>
                </a:r>
                <a:r>
                  <a:rPr lang="en-US" i="1" dirty="0"/>
                  <a:t>linear function </a:t>
                </a:r>
                <a:r>
                  <a:rPr lang="en-US" dirty="0"/>
                  <a:t>of the changes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US" dirty="0"/>
                  <a:t> and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𝑏</m:t>
                    </m:r>
                  </m:oMath>
                </a14:m>
                <a:r>
                  <a:rPr lang="en-US" dirty="0"/>
                  <a:t> in the weights and bias</a:t>
                </a:r>
              </a:p>
              <a:p>
                <a:pPr lvl="1"/>
                <a:r>
                  <a:rPr lang="en-US" dirty="0"/>
                  <a:t>Linearity makes it easier to choose small changes in weights and biases to achieve the desired small change in output</a:t>
                </a:r>
              </a:p>
              <a:p>
                <a:r>
                  <a:rPr lang="en-US" dirty="0"/>
                  <a:t>Thus sigmoid neurons have similar behavior as </a:t>
                </a:r>
                <a:r>
                  <a:rPr lang="en-US" dirty="0" err="1"/>
                  <a:t>perceptrons</a:t>
                </a:r>
                <a:r>
                  <a:rPr lang="en-US" dirty="0"/>
                  <a:t> but are easier to use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560171"/>
                <a:ext cx="8821356" cy="5112092"/>
              </a:xfrm>
              <a:blipFill rotWithShape="0">
                <a:blip r:embed="rId2"/>
                <a:stretch>
                  <a:fillRect l="-1244" t="-1788" r="-145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Weights, bias, and output</a:t>
            </a:r>
          </a:p>
        </p:txBody>
      </p:sp>
    </p:spTree>
    <p:extLst>
      <p:ext uri="{BB962C8B-B14F-4D97-AF65-F5344CB8AC3E}">
        <p14:creationId xmlns:p14="http://schemas.microsoft.com/office/powerpoint/2010/main" val="155783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Handwritten digit recognition</a:t>
            </a:r>
          </a:p>
        </p:txBody>
      </p:sp>
      <p:pic>
        <p:nvPicPr>
          <p:cNvPr id="4" name="Picture 2" descr="http://neuralnetworksanddeeplearning.com/images/digi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514" y="3171682"/>
            <a:ext cx="4373016" cy="89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075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F6C9BAC-2B7C-C448-9C7D-67012BCD55DB}"/>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05C876C2-510F-ED42-8156-F4BE82E297F3}"/>
              </a:ext>
            </a:extLst>
          </p:cNvPr>
          <p:cNvSpPr>
            <a:spLocks noGrp="1"/>
          </p:cNvSpPr>
          <p:nvPr>
            <p:ph type="ctrTitle"/>
          </p:nvPr>
        </p:nvSpPr>
        <p:spPr/>
        <p:txBody>
          <a:bodyPr/>
          <a:lstStyle/>
          <a:p>
            <a:endParaRPr lang="en-US"/>
          </a:p>
        </p:txBody>
      </p:sp>
      <p:pic>
        <p:nvPicPr>
          <p:cNvPr id="5" name="slide.url=https://www.polleverywhere.com/free_text_polls/1qj3UDGf5RFWsrvrLvYzF">
            <a:extLst>
              <a:ext uri="{FF2B5EF4-FFF2-40B4-BE49-F238E27FC236}">
                <a16:creationId xmlns:a16="http://schemas.microsoft.com/office/drawing/2014/main" id="{B672B54A-2AAE-2947-8571-075D4119427D}"/>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363248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Possible heuristic:</a:t>
                </a:r>
              </a:p>
              <a:p>
                <a:pPr marL="0" indent="0">
                  <a:buNone/>
                </a:pPr>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4000" b="0" i="1" smtClean="0">
                              <a:latin typeface="Cambria Math" panose="02040503050406030204" pitchFamily="18" charset="0"/>
                            </a:rPr>
                          </m:ctrlPr>
                        </m:naryPr>
                        <m:sub/>
                        <m:sup/>
                        <m:e/>
                      </m:nary>
                    </m:oMath>
                  </m:oMathPara>
                </a14:m>
                <a:endParaRPr lang="en-US" sz="4000" b="0" dirty="0"/>
              </a:p>
              <a:p>
                <a:pPr marL="0" indent="0">
                  <a:buNone/>
                </a:pPr>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Number of output neurons</a:t>
            </a:r>
          </a:p>
        </p:txBody>
      </p:sp>
      <p:pic>
        <p:nvPicPr>
          <p:cNvPr id="14338" name="Picture 2" descr="http://neuralnetworksanddeeplearning.com/images/mnist_top_left_featu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630" y="2111203"/>
            <a:ext cx="1737797" cy="178674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neuralnetworksanddeeplearning.com/images/mnist_other_featu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625" y="2063578"/>
            <a:ext cx="5859490" cy="187024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neuralnetworksanddeeplearning.com/images/mnist_complete_zer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630" y="4074646"/>
            <a:ext cx="2093857" cy="210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3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simple network</a:t>
            </a:r>
          </a:p>
        </p:txBody>
      </p:sp>
      <p:pic>
        <p:nvPicPr>
          <p:cNvPr id="12290" name="Picture 2" descr="http://neuralnetworksanddeeplearning.com/images/tikz1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60" y="946608"/>
            <a:ext cx="6562724" cy="5462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34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Store weights and biases as matrices</a:t>
                </a:r>
              </a:p>
              <a:p>
                <a:r>
                  <a:rPr lang="en-US" dirty="0"/>
                  <a:t>Suppose we are considering the weights from the second (hidden) layer to the third (output) layer</a:t>
                </a:r>
              </a:p>
              <a:p>
                <a:pPr lvl="1"/>
                <a14:m>
                  <m:oMath xmlns:m="http://schemas.openxmlformats.org/officeDocument/2006/math">
                    <m:r>
                      <a:rPr lang="en-US" b="0" i="1" smtClean="0">
                        <a:latin typeface="Cambria Math" panose="02040503050406030204" pitchFamily="18" charset="0"/>
                      </a:rPr>
                      <m:t>𝑤</m:t>
                    </m:r>
                  </m:oMath>
                </a14:m>
                <a:r>
                  <a:rPr lang="en-US" dirty="0"/>
                  <a:t> is the weight matrix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𝑗𝑘</m:t>
                        </m:r>
                      </m:sub>
                    </m:sSub>
                  </m:oMath>
                </a14:m>
                <a:r>
                  <a:rPr lang="en-US" dirty="0"/>
                  <a:t> the weight for the connection between the </a:t>
                </a:r>
                <a14:m>
                  <m:oMath xmlns:m="http://schemas.openxmlformats.org/officeDocument/2006/math">
                    <m:r>
                      <a:rPr lang="en-US" b="0" i="1" smtClean="0">
                        <a:latin typeface="Cambria Math" panose="02040503050406030204" pitchFamily="18" charset="0"/>
                      </a:rPr>
                      <m:t>𝑘</m:t>
                    </m:r>
                  </m:oMath>
                </a14:m>
                <a:r>
                  <a:rPr lang="en-US" dirty="0" err="1"/>
                  <a:t>th</a:t>
                </a:r>
                <a:r>
                  <a:rPr lang="en-US" dirty="0"/>
                  <a:t> neuron in the second layer and the </a:t>
                </a:r>
                <a14:m>
                  <m:oMath xmlns:m="http://schemas.openxmlformats.org/officeDocument/2006/math">
                    <m:r>
                      <a:rPr lang="en-US" b="0" i="1" smtClean="0">
                        <a:latin typeface="Cambria Math" panose="02040503050406030204" pitchFamily="18" charset="0"/>
                      </a:rPr>
                      <m:t>𝑗</m:t>
                    </m:r>
                  </m:oMath>
                </a14:m>
                <a:r>
                  <a:rPr lang="en-US" dirty="0" err="1"/>
                  <a:t>th</a:t>
                </a:r>
                <a:r>
                  <a:rPr lang="en-US" dirty="0"/>
                  <a:t> neuron in the third layer</a:t>
                </a:r>
              </a:p>
              <a:p>
                <a:pPr lvl="1"/>
                <a14:m>
                  <m:oMath xmlns:m="http://schemas.openxmlformats.org/officeDocument/2006/math">
                    <m:r>
                      <a:rPr lang="en-US" b="0" i="1" smtClean="0">
                        <a:latin typeface="Cambria Math" panose="02040503050406030204" pitchFamily="18" charset="0"/>
                      </a:rPr>
                      <m:t>𝑏</m:t>
                    </m:r>
                  </m:oMath>
                </a14:m>
                <a:r>
                  <a:rPr lang="en-US" dirty="0"/>
                  <a:t> is the vector of biases in the third layer</a:t>
                </a:r>
              </a:p>
              <a:p>
                <a:pPr lvl="1"/>
                <a14:m>
                  <m:oMath xmlns:m="http://schemas.openxmlformats.org/officeDocument/2006/math">
                    <m:r>
                      <a:rPr lang="en-US" b="0" i="1" smtClean="0">
                        <a:latin typeface="Cambria Math" panose="02040503050406030204" pitchFamily="18" charset="0"/>
                      </a:rPr>
                      <m:t>𝑎</m:t>
                    </m:r>
                  </m:oMath>
                </a14:m>
                <a:r>
                  <a:rPr lang="en-US" dirty="0"/>
                  <a:t> is the vector of activations (output) of the </a:t>
                </a:r>
                <a:br>
                  <a:rPr lang="en-US" dirty="0"/>
                </a:br>
                <a:r>
                  <a:rPr lang="en-US" dirty="0"/>
                  <a:t>2</a:t>
                </a:r>
                <a:r>
                  <a:rPr lang="en-US" baseline="30000" dirty="0"/>
                  <a:t>nd</a:t>
                </a:r>
                <a:r>
                  <a:rPr lang="en-US" dirty="0"/>
                  <a:t> layer</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oMath>
                </a14:m>
                <a:r>
                  <a:rPr lang="en-US" dirty="0"/>
                  <a:t> the vector of activations (output) of </a:t>
                </a:r>
                <a:br>
                  <a:rPr lang="en-US" dirty="0"/>
                </a:br>
                <a:r>
                  <a:rPr lang="en-US" dirty="0"/>
                  <a:t>the third layer</a:t>
                </a: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𝝈</m:t>
                      </m:r>
                      <m:d>
                        <m:dPr>
                          <m:ctrlPr>
                            <a:rPr lang="en-US" b="1" i="1" smtClean="0">
                              <a:latin typeface="Cambria Math" panose="02040503050406030204" pitchFamily="18" charset="0"/>
                            </a:rPr>
                          </m:ctrlPr>
                        </m:dPr>
                        <m:e>
                          <m:r>
                            <a:rPr lang="en-US" b="1" i="1" smtClean="0">
                              <a:latin typeface="Cambria Math" panose="02040503050406030204" pitchFamily="18" charset="0"/>
                            </a:rPr>
                            <m:t>𝒘𝒂</m:t>
                          </m:r>
                          <m:r>
                            <a:rPr lang="en-US" b="1" i="1" smtClean="0">
                              <a:latin typeface="Cambria Math" panose="02040503050406030204" pitchFamily="18" charset="0"/>
                            </a:rPr>
                            <m:t>+</m:t>
                          </m:r>
                          <m:r>
                            <a:rPr lang="en-US" b="1" i="1" smtClean="0">
                              <a:latin typeface="Cambria Math" panose="02040503050406030204" pitchFamily="18" charset="0"/>
                            </a:rPr>
                            <m:t>𝒃</m:t>
                          </m:r>
                        </m:e>
                      </m:d>
                    </m:oMath>
                  </m:oMathPara>
                </a14:m>
                <a:endParaRPr lang="en-US"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Forward Propagation</a:t>
            </a:r>
          </a:p>
        </p:txBody>
      </p:sp>
    </p:spTree>
    <p:extLst>
      <p:ext uri="{BB962C8B-B14F-4D97-AF65-F5344CB8AC3E}">
        <p14:creationId xmlns:p14="http://schemas.microsoft.com/office/powerpoint/2010/main" val="262525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2169771"/>
            <a:ext cx="8821356" cy="2872129"/>
          </a:xfrm>
        </p:spPr>
        <p:txBody>
          <a:bodyPr>
            <a:normAutofit fontScale="92500"/>
          </a:bodyPr>
          <a:lstStyle/>
          <a:p>
            <a:pPr marL="514350" indent="-514350">
              <a:buFont typeface="+mj-lt"/>
              <a:buAutoNum type="arabicPeriod"/>
            </a:pPr>
            <a:r>
              <a:rPr lang="en-US" dirty="0"/>
              <a:t>In each </a:t>
            </a:r>
            <a:r>
              <a:rPr lang="en-US" b="1" i="1" dirty="0"/>
              <a:t>epoch</a:t>
            </a:r>
            <a:r>
              <a:rPr lang="en-US" dirty="0"/>
              <a:t>, randomly shuffle the training data</a:t>
            </a:r>
          </a:p>
          <a:p>
            <a:pPr marL="514350" indent="-514350">
              <a:buFont typeface="+mj-lt"/>
              <a:buAutoNum type="arabicPeriod"/>
            </a:pPr>
            <a:r>
              <a:rPr lang="en-US" dirty="0"/>
              <a:t>Partition the shuffled training data into </a:t>
            </a:r>
            <a:r>
              <a:rPr lang="en-US" b="1" i="1" dirty="0"/>
              <a:t>mini-batches</a:t>
            </a:r>
          </a:p>
          <a:p>
            <a:pPr marL="514350" indent="-514350">
              <a:buFont typeface="+mj-lt"/>
              <a:buAutoNum type="arabicPeriod"/>
            </a:pPr>
            <a:r>
              <a:rPr lang="en-US" dirty="0"/>
              <a:t>For each mini-batch, apply a single step of </a:t>
            </a:r>
            <a:r>
              <a:rPr lang="en-US" b="1" dirty="0"/>
              <a:t>gradient descent</a:t>
            </a:r>
          </a:p>
          <a:p>
            <a:pPr lvl="1"/>
            <a:r>
              <a:rPr lang="en-US" b="1" dirty="0"/>
              <a:t>Gradients</a:t>
            </a:r>
            <a:r>
              <a:rPr lang="en-US" dirty="0"/>
              <a:t> are calculated via </a:t>
            </a:r>
            <a:r>
              <a:rPr lang="en-US" b="1" i="1" dirty="0" err="1"/>
              <a:t>backpropagation</a:t>
            </a:r>
            <a:r>
              <a:rPr lang="en-US" b="1" i="1" dirty="0"/>
              <a:t> </a:t>
            </a:r>
            <a:r>
              <a:rPr lang="en-US" dirty="0"/>
              <a:t>(the next topic)</a:t>
            </a:r>
          </a:p>
          <a:p>
            <a:pPr marL="514350" indent="-514350">
              <a:buFont typeface="+mj-lt"/>
              <a:buAutoNum type="arabicPeriod"/>
            </a:pPr>
            <a:r>
              <a:rPr lang="en-US" dirty="0"/>
              <a:t>Train for multiple epochs</a:t>
            </a:r>
          </a:p>
        </p:txBody>
      </p:sp>
      <p:sp>
        <p:nvSpPr>
          <p:cNvPr id="3" name="Title 2"/>
          <p:cNvSpPr>
            <a:spLocks noGrp="1"/>
          </p:cNvSpPr>
          <p:nvPr>
            <p:ph type="title"/>
          </p:nvPr>
        </p:nvSpPr>
        <p:spPr/>
        <p:txBody>
          <a:bodyPr/>
          <a:lstStyle/>
          <a:p>
            <a:r>
              <a:rPr lang="en-US" dirty="0"/>
              <a:t>How training works</a:t>
            </a:r>
          </a:p>
        </p:txBody>
      </p:sp>
    </p:spTree>
    <p:extLst>
      <p:ext uri="{BB962C8B-B14F-4D97-AF65-F5344CB8AC3E}">
        <p14:creationId xmlns:p14="http://schemas.microsoft.com/office/powerpoint/2010/main" val="2234861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B88FB95-559F-E547-9939-119493F3E3A3}"/>
              </a:ext>
            </a:extLst>
          </p:cNvPr>
          <p:cNvCxnSpPr>
            <a:cxnSpLocks/>
          </p:cNvCxnSpPr>
          <p:nvPr/>
        </p:nvCxnSpPr>
        <p:spPr>
          <a:xfrm>
            <a:off x="3379962" y="4058291"/>
            <a:ext cx="0" cy="22293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p>
          <a:p>
            <a:r>
              <a:rPr lang="en-US" b="1" i="1" dirty="0"/>
              <a:t>Gradient is the direction of steepest change</a:t>
            </a:r>
          </a:p>
          <a:p>
            <a:r>
              <a:rPr lang="en-US" dirty="0"/>
              <a:t>Gradient </a:t>
            </a:r>
            <a:r>
              <a:rPr lang="en-US" dirty="0" err="1"/>
              <a:t>wrt</a:t>
            </a:r>
            <a:r>
              <a:rPr lang="en-US" dirty="0"/>
              <a:t> weight or bias with respect to the cost function </a:t>
            </a:r>
          </a:p>
          <a:p>
            <a:endParaRPr lang="en-US" dirty="0"/>
          </a:p>
        </p:txBody>
      </p:sp>
      <p:sp>
        <p:nvSpPr>
          <p:cNvPr id="3" name="Title 2"/>
          <p:cNvSpPr>
            <a:spLocks noGrp="1"/>
          </p:cNvSpPr>
          <p:nvPr>
            <p:ph type="title"/>
          </p:nvPr>
        </p:nvSpPr>
        <p:spPr/>
        <p:txBody>
          <a:bodyPr/>
          <a:lstStyle/>
          <a:p>
            <a:r>
              <a:rPr lang="en-US" dirty="0"/>
              <a:t>Gradient Descent</a:t>
            </a:r>
          </a:p>
        </p:txBody>
      </p:sp>
      <p:cxnSp>
        <p:nvCxnSpPr>
          <p:cNvPr id="5" name="Straight Connector 4">
            <a:extLst>
              <a:ext uri="{FF2B5EF4-FFF2-40B4-BE49-F238E27FC236}">
                <a16:creationId xmlns:a16="http://schemas.microsoft.com/office/drawing/2014/main" id="{441ADEAB-A669-9C4F-A89B-AA59DDC00915}"/>
              </a:ext>
            </a:extLst>
          </p:cNvPr>
          <p:cNvCxnSpPr/>
          <p:nvPr/>
        </p:nvCxnSpPr>
        <p:spPr>
          <a:xfrm>
            <a:off x="2838867" y="3539687"/>
            <a:ext cx="0" cy="274796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B8639E9-D0FC-514A-8FB3-E87F9641E4E8}"/>
              </a:ext>
            </a:extLst>
          </p:cNvPr>
          <p:cNvCxnSpPr>
            <a:cxnSpLocks/>
          </p:cNvCxnSpPr>
          <p:nvPr/>
        </p:nvCxnSpPr>
        <p:spPr>
          <a:xfrm>
            <a:off x="2838867" y="6262478"/>
            <a:ext cx="388427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463A4EE-4D5C-A143-B2D8-E760A1B55B74}"/>
                  </a:ext>
                </a:extLst>
              </p:cNvPr>
              <p:cNvSpPr txBox="1"/>
              <p:nvPr/>
            </p:nvSpPr>
            <p:spPr>
              <a:xfrm rot="16200000">
                <a:off x="1235389" y="4562944"/>
                <a:ext cx="2144241" cy="707886"/>
              </a:xfrm>
              <a:prstGeom prst="rect">
                <a:avLst/>
              </a:prstGeom>
              <a:noFill/>
            </p:spPr>
            <p:txBody>
              <a:bodyPr wrap="none" rtlCol="0">
                <a:spAutoFit/>
              </a:bodyPr>
              <a:lstStyle/>
              <a:p>
                <a:r>
                  <a:rPr lang="en-US" sz="2000" dirty="0"/>
                  <a:t>Objective Function</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Θ</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7463A4EE-4D5C-A143-B2D8-E760A1B55B74}"/>
                  </a:ext>
                </a:extLst>
              </p:cNvPr>
              <p:cNvSpPr txBox="1">
                <a:spLocks noRot="1" noChangeAspect="1" noMove="1" noResize="1" noEditPoints="1" noAdjustHandles="1" noChangeArrowheads="1" noChangeShapeType="1" noTextEdit="1"/>
              </p:cNvSpPr>
              <p:nvPr/>
            </p:nvSpPr>
            <p:spPr>
              <a:xfrm rot="16200000">
                <a:off x="1235389" y="4562944"/>
                <a:ext cx="2144241" cy="707886"/>
              </a:xfrm>
              <a:prstGeom prst="rect">
                <a:avLst/>
              </a:prstGeom>
              <a:blipFill>
                <a:blip r:embed="rId2"/>
                <a:stretch>
                  <a:fillRect l="-3509" t="-1765" r="-7018"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0A57AB-9D92-E445-99A6-1167C87DBB8C}"/>
                  </a:ext>
                </a:extLst>
              </p:cNvPr>
              <p:cNvSpPr txBox="1"/>
              <p:nvPr/>
            </p:nvSpPr>
            <p:spPr>
              <a:xfrm>
                <a:off x="4226723" y="6194061"/>
                <a:ext cx="1374094" cy="707886"/>
              </a:xfrm>
              <a:prstGeom prst="rect">
                <a:avLst/>
              </a:prstGeom>
              <a:noFill/>
            </p:spPr>
            <p:txBody>
              <a:bodyPr wrap="none" rtlCol="0">
                <a:spAutoFit/>
              </a:bodyPr>
              <a:lstStyle/>
              <a:p>
                <a:r>
                  <a:rPr lang="en-US" sz="2000" dirty="0"/>
                  <a:t>Parameters</a:t>
                </a:r>
              </a:p>
              <a:p>
                <a:pPr/>
                <a14:m>
                  <m:oMathPara xmlns:m="http://schemas.openxmlformats.org/officeDocument/2006/math">
                    <m:oMathParaPr>
                      <m:jc m:val="centerGroup"/>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Θ</m:t>
                      </m:r>
                    </m:oMath>
                  </m:oMathPara>
                </a14:m>
                <a:endParaRPr lang="en-US" sz="2000" dirty="0"/>
              </a:p>
            </p:txBody>
          </p:sp>
        </mc:Choice>
        <mc:Fallback xmlns="">
          <p:sp>
            <p:nvSpPr>
              <p:cNvPr id="11" name="TextBox 10">
                <a:extLst>
                  <a:ext uri="{FF2B5EF4-FFF2-40B4-BE49-F238E27FC236}">
                    <a16:creationId xmlns:a16="http://schemas.microsoft.com/office/drawing/2014/main" id="{930A57AB-9D92-E445-99A6-1167C87DBB8C}"/>
                  </a:ext>
                </a:extLst>
              </p:cNvPr>
              <p:cNvSpPr txBox="1">
                <a:spLocks noRot="1" noChangeAspect="1" noMove="1" noResize="1" noEditPoints="1" noAdjustHandles="1" noChangeArrowheads="1" noChangeShapeType="1" noTextEdit="1"/>
              </p:cNvSpPr>
              <p:nvPr/>
            </p:nvSpPr>
            <p:spPr>
              <a:xfrm>
                <a:off x="4226723" y="6194061"/>
                <a:ext cx="1374094" cy="707886"/>
              </a:xfrm>
              <a:prstGeom prst="rect">
                <a:avLst/>
              </a:prstGeom>
              <a:blipFill>
                <a:blip r:embed="rId3"/>
                <a:stretch>
                  <a:fillRect l="-4545" t="-3509" r="-2727"/>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D193E318-BA81-F04D-8929-E493502A9859}"/>
              </a:ext>
            </a:extLst>
          </p:cNvPr>
          <p:cNvSpPr/>
          <p:nvPr/>
        </p:nvSpPr>
        <p:spPr>
          <a:xfrm>
            <a:off x="3277728" y="3488856"/>
            <a:ext cx="3027406" cy="2519287"/>
          </a:xfrm>
          <a:custGeom>
            <a:avLst/>
            <a:gdLst>
              <a:gd name="connsiteX0" fmla="*/ 0 w 3027406"/>
              <a:gd name="connsiteY0" fmla="*/ 234778 h 2519287"/>
              <a:gd name="connsiteX1" fmla="*/ 531341 w 3027406"/>
              <a:gd name="connsiteY1" fmla="*/ 1655805 h 2519287"/>
              <a:gd name="connsiteX2" fmla="*/ 1322173 w 3027406"/>
              <a:gd name="connsiteY2" fmla="*/ 939113 h 2519287"/>
              <a:gd name="connsiteX3" fmla="*/ 2187146 w 3027406"/>
              <a:gd name="connsiteY3" fmla="*/ 2508421 h 2519287"/>
              <a:gd name="connsiteX4" fmla="*/ 3027406 w 3027406"/>
              <a:gd name="connsiteY4" fmla="*/ 0 h 251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7406" h="2519287">
                <a:moveTo>
                  <a:pt x="0" y="234778"/>
                </a:moveTo>
                <a:cubicBezTo>
                  <a:pt x="155489" y="886597"/>
                  <a:pt x="310979" y="1538416"/>
                  <a:pt x="531341" y="1655805"/>
                </a:cubicBezTo>
                <a:cubicBezTo>
                  <a:pt x="751703" y="1773194"/>
                  <a:pt x="1046206" y="797010"/>
                  <a:pt x="1322173" y="939113"/>
                </a:cubicBezTo>
                <a:cubicBezTo>
                  <a:pt x="1598140" y="1081216"/>
                  <a:pt x="1902941" y="2664940"/>
                  <a:pt x="2187146" y="2508421"/>
                </a:cubicBezTo>
                <a:cubicBezTo>
                  <a:pt x="2471352" y="2351902"/>
                  <a:pt x="2862649" y="498389"/>
                  <a:pt x="3027406"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88D74A-1612-4D49-A887-8A1D9F04965A}"/>
              </a:ext>
            </a:extLst>
          </p:cNvPr>
          <p:cNvSpPr/>
          <p:nvPr/>
        </p:nvSpPr>
        <p:spPr>
          <a:xfrm>
            <a:off x="3323423" y="4040662"/>
            <a:ext cx="120376" cy="120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70E6D23-3A9B-D244-9FB8-08AA712613CA}"/>
              </a:ext>
            </a:extLst>
          </p:cNvPr>
          <p:cNvSpPr txBox="1"/>
          <p:nvPr/>
        </p:nvSpPr>
        <p:spPr>
          <a:xfrm>
            <a:off x="3323423" y="5677703"/>
            <a:ext cx="1292854" cy="584775"/>
          </a:xfrm>
          <a:prstGeom prst="rect">
            <a:avLst/>
          </a:prstGeom>
          <a:noFill/>
        </p:spPr>
        <p:txBody>
          <a:bodyPr wrap="none" rtlCol="0">
            <a:spAutoFit/>
          </a:bodyPr>
          <a:lstStyle/>
          <a:p>
            <a:r>
              <a:rPr lang="en-US" sz="1600" i="1" dirty="0"/>
              <a:t>Initialization</a:t>
            </a:r>
          </a:p>
          <a:p>
            <a:r>
              <a:rPr lang="en-US" sz="1600" i="1" dirty="0"/>
              <a:t>configuration</a:t>
            </a:r>
          </a:p>
        </p:txBody>
      </p:sp>
    </p:spTree>
    <p:extLst>
      <p:ext uri="{BB962C8B-B14F-4D97-AF65-F5344CB8AC3E}">
        <p14:creationId xmlns:p14="http://schemas.microsoft.com/office/powerpoint/2010/main" val="1959624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3B88FB95-559F-E547-9939-119493F3E3A3}"/>
              </a:ext>
            </a:extLst>
          </p:cNvPr>
          <p:cNvCxnSpPr>
            <a:cxnSpLocks/>
          </p:cNvCxnSpPr>
          <p:nvPr/>
        </p:nvCxnSpPr>
        <p:spPr>
          <a:xfrm>
            <a:off x="3379962" y="4058291"/>
            <a:ext cx="0" cy="22293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p>
          <a:p>
            <a:r>
              <a:rPr lang="en-US" b="1" i="1" dirty="0"/>
              <a:t>Gradient is the direction of steepest change</a:t>
            </a:r>
          </a:p>
          <a:p>
            <a:r>
              <a:rPr lang="en-US" dirty="0"/>
              <a:t>Gradient </a:t>
            </a:r>
            <a:r>
              <a:rPr lang="en-US" dirty="0" err="1"/>
              <a:t>wrt</a:t>
            </a:r>
            <a:r>
              <a:rPr lang="en-US" dirty="0"/>
              <a:t> weight or bias with respect to the cost function </a:t>
            </a:r>
          </a:p>
          <a:p>
            <a:endParaRPr lang="en-US" dirty="0"/>
          </a:p>
        </p:txBody>
      </p:sp>
      <p:sp>
        <p:nvSpPr>
          <p:cNvPr id="3" name="Title 2"/>
          <p:cNvSpPr>
            <a:spLocks noGrp="1"/>
          </p:cNvSpPr>
          <p:nvPr>
            <p:ph type="title"/>
          </p:nvPr>
        </p:nvSpPr>
        <p:spPr/>
        <p:txBody>
          <a:bodyPr/>
          <a:lstStyle/>
          <a:p>
            <a:r>
              <a:rPr lang="en-US" dirty="0"/>
              <a:t>Gradient Descent</a:t>
            </a:r>
          </a:p>
        </p:txBody>
      </p:sp>
      <p:cxnSp>
        <p:nvCxnSpPr>
          <p:cNvPr id="5" name="Straight Connector 4">
            <a:extLst>
              <a:ext uri="{FF2B5EF4-FFF2-40B4-BE49-F238E27FC236}">
                <a16:creationId xmlns:a16="http://schemas.microsoft.com/office/drawing/2014/main" id="{441ADEAB-A669-9C4F-A89B-AA59DDC00915}"/>
              </a:ext>
            </a:extLst>
          </p:cNvPr>
          <p:cNvCxnSpPr/>
          <p:nvPr/>
        </p:nvCxnSpPr>
        <p:spPr>
          <a:xfrm>
            <a:off x="2838867" y="3539687"/>
            <a:ext cx="0" cy="274796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B8639E9-D0FC-514A-8FB3-E87F9641E4E8}"/>
              </a:ext>
            </a:extLst>
          </p:cNvPr>
          <p:cNvCxnSpPr>
            <a:cxnSpLocks/>
          </p:cNvCxnSpPr>
          <p:nvPr/>
        </p:nvCxnSpPr>
        <p:spPr>
          <a:xfrm>
            <a:off x="2838867" y="6262478"/>
            <a:ext cx="388427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463A4EE-4D5C-A143-B2D8-E760A1B55B74}"/>
                  </a:ext>
                </a:extLst>
              </p:cNvPr>
              <p:cNvSpPr txBox="1"/>
              <p:nvPr/>
            </p:nvSpPr>
            <p:spPr>
              <a:xfrm rot="16200000">
                <a:off x="1235389" y="4562944"/>
                <a:ext cx="2144241" cy="707886"/>
              </a:xfrm>
              <a:prstGeom prst="rect">
                <a:avLst/>
              </a:prstGeom>
              <a:noFill/>
            </p:spPr>
            <p:txBody>
              <a:bodyPr wrap="none" rtlCol="0">
                <a:spAutoFit/>
              </a:bodyPr>
              <a:lstStyle/>
              <a:p>
                <a:r>
                  <a:rPr lang="en-US" sz="2000" dirty="0"/>
                  <a:t>Objective Function</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Θ</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7463A4EE-4D5C-A143-B2D8-E760A1B55B74}"/>
                  </a:ext>
                </a:extLst>
              </p:cNvPr>
              <p:cNvSpPr txBox="1">
                <a:spLocks noRot="1" noChangeAspect="1" noMove="1" noResize="1" noEditPoints="1" noAdjustHandles="1" noChangeArrowheads="1" noChangeShapeType="1" noTextEdit="1"/>
              </p:cNvSpPr>
              <p:nvPr/>
            </p:nvSpPr>
            <p:spPr>
              <a:xfrm rot="16200000">
                <a:off x="1235389" y="4562944"/>
                <a:ext cx="2144241" cy="707886"/>
              </a:xfrm>
              <a:prstGeom prst="rect">
                <a:avLst/>
              </a:prstGeom>
              <a:blipFill>
                <a:blip r:embed="rId2"/>
                <a:stretch>
                  <a:fillRect l="-3509" t="-1765" r="-7018"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0A57AB-9D92-E445-99A6-1167C87DBB8C}"/>
                  </a:ext>
                </a:extLst>
              </p:cNvPr>
              <p:cNvSpPr txBox="1"/>
              <p:nvPr/>
            </p:nvSpPr>
            <p:spPr>
              <a:xfrm>
                <a:off x="4226723" y="6194061"/>
                <a:ext cx="1374094" cy="707886"/>
              </a:xfrm>
              <a:prstGeom prst="rect">
                <a:avLst/>
              </a:prstGeom>
              <a:noFill/>
            </p:spPr>
            <p:txBody>
              <a:bodyPr wrap="none" rtlCol="0">
                <a:spAutoFit/>
              </a:bodyPr>
              <a:lstStyle/>
              <a:p>
                <a:r>
                  <a:rPr lang="en-US" sz="2000" dirty="0"/>
                  <a:t>Parameters</a:t>
                </a:r>
              </a:p>
              <a:p>
                <a:pPr/>
                <a14:m>
                  <m:oMathPara xmlns:m="http://schemas.openxmlformats.org/officeDocument/2006/math">
                    <m:oMathParaPr>
                      <m:jc m:val="centerGroup"/>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Θ</m:t>
                      </m:r>
                    </m:oMath>
                  </m:oMathPara>
                </a14:m>
                <a:endParaRPr lang="en-US" sz="2000" dirty="0"/>
              </a:p>
            </p:txBody>
          </p:sp>
        </mc:Choice>
        <mc:Fallback xmlns="">
          <p:sp>
            <p:nvSpPr>
              <p:cNvPr id="11" name="TextBox 10">
                <a:extLst>
                  <a:ext uri="{FF2B5EF4-FFF2-40B4-BE49-F238E27FC236}">
                    <a16:creationId xmlns:a16="http://schemas.microsoft.com/office/drawing/2014/main" id="{930A57AB-9D92-E445-99A6-1167C87DBB8C}"/>
                  </a:ext>
                </a:extLst>
              </p:cNvPr>
              <p:cNvSpPr txBox="1">
                <a:spLocks noRot="1" noChangeAspect="1" noMove="1" noResize="1" noEditPoints="1" noAdjustHandles="1" noChangeArrowheads="1" noChangeShapeType="1" noTextEdit="1"/>
              </p:cNvSpPr>
              <p:nvPr/>
            </p:nvSpPr>
            <p:spPr>
              <a:xfrm>
                <a:off x="4226723" y="6194061"/>
                <a:ext cx="1374094" cy="707886"/>
              </a:xfrm>
              <a:prstGeom prst="rect">
                <a:avLst/>
              </a:prstGeom>
              <a:blipFill>
                <a:blip r:embed="rId3"/>
                <a:stretch>
                  <a:fillRect l="-4545" t="-3509" r="-2727"/>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D193E318-BA81-F04D-8929-E493502A9859}"/>
              </a:ext>
            </a:extLst>
          </p:cNvPr>
          <p:cNvSpPr/>
          <p:nvPr/>
        </p:nvSpPr>
        <p:spPr>
          <a:xfrm>
            <a:off x="3277728" y="3488856"/>
            <a:ext cx="3027406" cy="2519287"/>
          </a:xfrm>
          <a:custGeom>
            <a:avLst/>
            <a:gdLst>
              <a:gd name="connsiteX0" fmla="*/ 0 w 3027406"/>
              <a:gd name="connsiteY0" fmla="*/ 234778 h 2519287"/>
              <a:gd name="connsiteX1" fmla="*/ 531341 w 3027406"/>
              <a:gd name="connsiteY1" fmla="*/ 1655805 h 2519287"/>
              <a:gd name="connsiteX2" fmla="*/ 1322173 w 3027406"/>
              <a:gd name="connsiteY2" fmla="*/ 939113 h 2519287"/>
              <a:gd name="connsiteX3" fmla="*/ 2187146 w 3027406"/>
              <a:gd name="connsiteY3" fmla="*/ 2508421 h 2519287"/>
              <a:gd name="connsiteX4" fmla="*/ 3027406 w 3027406"/>
              <a:gd name="connsiteY4" fmla="*/ 0 h 251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7406" h="2519287">
                <a:moveTo>
                  <a:pt x="0" y="234778"/>
                </a:moveTo>
                <a:cubicBezTo>
                  <a:pt x="155489" y="886597"/>
                  <a:pt x="310979" y="1538416"/>
                  <a:pt x="531341" y="1655805"/>
                </a:cubicBezTo>
                <a:cubicBezTo>
                  <a:pt x="751703" y="1773194"/>
                  <a:pt x="1046206" y="797010"/>
                  <a:pt x="1322173" y="939113"/>
                </a:cubicBezTo>
                <a:cubicBezTo>
                  <a:pt x="1598140" y="1081216"/>
                  <a:pt x="1902941" y="2664940"/>
                  <a:pt x="2187146" y="2508421"/>
                </a:cubicBezTo>
                <a:cubicBezTo>
                  <a:pt x="2471352" y="2351902"/>
                  <a:pt x="2862649" y="498389"/>
                  <a:pt x="3027406"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88D74A-1612-4D49-A887-8A1D9F04965A}"/>
              </a:ext>
            </a:extLst>
          </p:cNvPr>
          <p:cNvSpPr/>
          <p:nvPr/>
        </p:nvSpPr>
        <p:spPr>
          <a:xfrm>
            <a:off x="3323423" y="4040662"/>
            <a:ext cx="120376" cy="120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70E6D23-3A9B-D244-9FB8-08AA712613CA}"/>
              </a:ext>
            </a:extLst>
          </p:cNvPr>
          <p:cNvSpPr txBox="1"/>
          <p:nvPr/>
        </p:nvSpPr>
        <p:spPr>
          <a:xfrm>
            <a:off x="3323423" y="5677703"/>
            <a:ext cx="1292854" cy="584775"/>
          </a:xfrm>
          <a:prstGeom prst="rect">
            <a:avLst/>
          </a:prstGeom>
          <a:noFill/>
        </p:spPr>
        <p:txBody>
          <a:bodyPr wrap="none" rtlCol="0">
            <a:spAutoFit/>
          </a:bodyPr>
          <a:lstStyle/>
          <a:p>
            <a:r>
              <a:rPr lang="en-US" sz="1600" i="1" dirty="0"/>
              <a:t>Initialization</a:t>
            </a:r>
          </a:p>
          <a:p>
            <a:r>
              <a:rPr lang="en-US" sz="1600" i="1" dirty="0"/>
              <a:t>configuration</a:t>
            </a:r>
          </a:p>
        </p:txBody>
      </p:sp>
      <p:cxnSp>
        <p:nvCxnSpPr>
          <p:cNvPr id="22" name="Straight Connector 21">
            <a:extLst>
              <a:ext uri="{FF2B5EF4-FFF2-40B4-BE49-F238E27FC236}">
                <a16:creationId xmlns:a16="http://schemas.microsoft.com/office/drawing/2014/main" id="{E545E3AA-6EE6-474C-9CBD-961EEBBB2DB7}"/>
              </a:ext>
            </a:extLst>
          </p:cNvPr>
          <p:cNvCxnSpPr>
            <a:cxnSpLocks/>
          </p:cNvCxnSpPr>
          <p:nvPr/>
        </p:nvCxnSpPr>
        <p:spPr>
          <a:xfrm>
            <a:off x="3093396" y="3119978"/>
            <a:ext cx="667966" cy="23599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3652F5C-E5BA-AD46-A5DD-9352B4E29534}"/>
                  </a:ext>
                </a:extLst>
              </p:cNvPr>
              <p:cNvSpPr/>
              <p:nvPr/>
            </p:nvSpPr>
            <p:spPr>
              <a:xfrm>
                <a:off x="3133953" y="3068035"/>
                <a:ext cx="857606" cy="61991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i="1">
                              <a:latin typeface="Cambria Math" panose="02040503050406030204" pitchFamily="18" charset="0"/>
                            </a:rPr>
                            <m:t>𝐽</m:t>
                          </m:r>
                          <m:r>
                            <a:rPr lang="en-US" i="1">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rPr>
                            <m:t> </m:t>
                          </m:r>
                        </m:num>
                        <m:den>
                          <m:r>
                            <a:rPr lang="en-US" i="1" smtClean="0">
                              <a:latin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Θ</m:t>
                          </m:r>
                        </m:den>
                      </m:f>
                    </m:oMath>
                  </m:oMathPara>
                </a14:m>
                <a:endParaRPr lang="en-US" dirty="0"/>
              </a:p>
            </p:txBody>
          </p:sp>
        </mc:Choice>
        <mc:Fallback xmlns="">
          <p:sp>
            <p:nvSpPr>
              <p:cNvPr id="24" name="Rectangle 23">
                <a:extLst>
                  <a:ext uri="{FF2B5EF4-FFF2-40B4-BE49-F238E27FC236}">
                    <a16:creationId xmlns:a16="http://schemas.microsoft.com/office/drawing/2014/main" id="{53652F5C-E5BA-AD46-A5DD-9352B4E29534}"/>
                  </a:ext>
                </a:extLst>
              </p:cNvPr>
              <p:cNvSpPr>
                <a:spLocks noRot="1" noChangeAspect="1" noMove="1" noResize="1" noEditPoints="1" noAdjustHandles="1" noChangeArrowheads="1" noChangeShapeType="1" noTextEdit="1"/>
              </p:cNvSpPr>
              <p:nvPr/>
            </p:nvSpPr>
            <p:spPr>
              <a:xfrm>
                <a:off x="3133953" y="3068035"/>
                <a:ext cx="857606" cy="619913"/>
              </a:xfrm>
              <a:prstGeom prst="rect">
                <a:avLst/>
              </a:prstGeom>
              <a:blipFill>
                <a:blip r:embed="rId4"/>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1904969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E84A48A-ED0F-8B43-BD37-46FF1665C086}"/>
              </a:ext>
            </a:extLst>
          </p:cNvPr>
          <p:cNvCxnSpPr>
            <a:stCxn id="15" idx="0"/>
          </p:cNvCxnSpPr>
          <p:nvPr/>
        </p:nvCxnSpPr>
        <p:spPr>
          <a:xfrm>
            <a:off x="3383611" y="4040662"/>
            <a:ext cx="183198" cy="570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88FB95-559F-E547-9939-119493F3E3A3}"/>
              </a:ext>
            </a:extLst>
          </p:cNvPr>
          <p:cNvCxnSpPr>
            <a:cxnSpLocks/>
          </p:cNvCxnSpPr>
          <p:nvPr/>
        </p:nvCxnSpPr>
        <p:spPr>
          <a:xfrm>
            <a:off x="3379962" y="4058291"/>
            <a:ext cx="0" cy="22293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p>
          <a:p>
            <a:r>
              <a:rPr lang="en-US" b="1" i="1" dirty="0"/>
              <a:t>Gradient is the direction of steepest change</a:t>
            </a:r>
          </a:p>
          <a:p>
            <a:r>
              <a:rPr lang="en-US" dirty="0"/>
              <a:t>Gradient </a:t>
            </a:r>
            <a:r>
              <a:rPr lang="en-US" dirty="0" err="1"/>
              <a:t>wrt</a:t>
            </a:r>
            <a:r>
              <a:rPr lang="en-US" dirty="0"/>
              <a:t> weight or bias with respect to the cost function </a:t>
            </a:r>
          </a:p>
          <a:p>
            <a:endParaRPr lang="en-US" dirty="0"/>
          </a:p>
        </p:txBody>
      </p:sp>
      <p:sp>
        <p:nvSpPr>
          <p:cNvPr id="3" name="Title 2"/>
          <p:cNvSpPr>
            <a:spLocks noGrp="1"/>
          </p:cNvSpPr>
          <p:nvPr>
            <p:ph type="title"/>
          </p:nvPr>
        </p:nvSpPr>
        <p:spPr/>
        <p:txBody>
          <a:bodyPr/>
          <a:lstStyle/>
          <a:p>
            <a:r>
              <a:rPr lang="en-US" dirty="0"/>
              <a:t>Gradient Descent</a:t>
            </a:r>
          </a:p>
        </p:txBody>
      </p:sp>
      <p:cxnSp>
        <p:nvCxnSpPr>
          <p:cNvPr id="5" name="Straight Connector 4">
            <a:extLst>
              <a:ext uri="{FF2B5EF4-FFF2-40B4-BE49-F238E27FC236}">
                <a16:creationId xmlns:a16="http://schemas.microsoft.com/office/drawing/2014/main" id="{441ADEAB-A669-9C4F-A89B-AA59DDC00915}"/>
              </a:ext>
            </a:extLst>
          </p:cNvPr>
          <p:cNvCxnSpPr/>
          <p:nvPr/>
        </p:nvCxnSpPr>
        <p:spPr>
          <a:xfrm>
            <a:off x="2838867" y="3539687"/>
            <a:ext cx="0" cy="274796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B8639E9-D0FC-514A-8FB3-E87F9641E4E8}"/>
              </a:ext>
            </a:extLst>
          </p:cNvPr>
          <p:cNvCxnSpPr>
            <a:cxnSpLocks/>
          </p:cNvCxnSpPr>
          <p:nvPr/>
        </p:nvCxnSpPr>
        <p:spPr>
          <a:xfrm>
            <a:off x="2838867" y="6262478"/>
            <a:ext cx="388427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463A4EE-4D5C-A143-B2D8-E760A1B55B74}"/>
                  </a:ext>
                </a:extLst>
              </p:cNvPr>
              <p:cNvSpPr txBox="1"/>
              <p:nvPr/>
            </p:nvSpPr>
            <p:spPr>
              <a:xfrm rot="16200000">
                <a:off x="1235389" y="4562944"/>
                <a:ext cx="2144241" cy="707886"/>
              </a:xfrm>
              <a:prstGeom prst="rect">
                <a:avLst/>
              </a:prstGeom>
              <a:noFill/>
            </p:spPr>
            <p:txBody>
              <a:bodyPr wrap="none" rtlCol="0">
                <a:spAutoFit/>
              </a:bodyPr>
              <a:lstStyle/>
              <a:p>
                <a:r>
                  <a:rPr lang="en-US" sz="2000" dirty="0"/>
                  <a:t>Objective Function</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Θ</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7463A4EE-4D5C-A143-B2D8-E760A1B55B74}"/>
                  </a:ext>
                </a:extLst>
              </p:cNvPr>
              <p:cNvSpPr txBox="1">
                <a:spLocks noRot="1" noChangeAspect="1" noMove="1" noResize="1" noEditPoints="1" noAdjustHandles="1" noChangeArrowheads="1" noChangeShapeType="1" noTextEdit="1"/>
              </p:cNvSpPr>
              <p:nvPr/>
            </p:nvSpPr>
            <p:spPr>
              <a:xfrm rot="16200000">
                <a:off x="1235389" y="4562944"/>
                <a:ext cx="2144241" cy="707886"/>
              </a:xfrm>
              <a:prstGeom prst="rect">
                <a:avLst/>
              </a:prstGeom>
              <a:blipFill>
                <a:blip r:embed="rId2"/>
                <a:stretch>
                  <a:fillRect l="-3509" t="-1765" r="-7018"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0A57AB-9D92-E445-99A6-1167C87DBB8C}"/>
                  </a:ext>
                </a:extLst>
              </p:cNvPr>
              <p:cNvSpPr txBox="1"/>
              <p:nvPr/>
            </p:nvSpPr>
            <p:spPr>
              <a:xfrm>
                <a:off x="4226723" y="6194061"/>
                <a:ext cx="1374094" cy="707886"/>
              </a:xfrm>
              <a:prstGeom prst="rect">
                <a:avLst/>
              </a:prstGeom>
              <a:noFill/>
            </p:spPr>
            <p:txBody>
              <a:bodyPr wrap="none" rtlCol="0">
                <a:spAutoFit/>
              </a:bodyPr>
              <a:lstStyle/>
              <a:p>
                <a:r>
                  <a:rPr lang="en-US" sz="2000" dirty="0"/>
                  <a:t>Parameters</a:t>
                </a:r>
              </a:p>
              <a:p>
                <a:pPr/>
                <a14:m>
                  <m:oMathPara xmlns:m="http://schemas.openxmlformats.org/officeDocument/2006/math">
                    <m:oMathParaPr>
                      <m:jc m:val="centerGroup"/>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Θ</m:t>
                      </m:r>
                    </m:oMath>
                  </m:oMathPara>
                </a14:m>
                <a:endParaRPr lang="en-US" sz="2000" dirty="0"/>
              </a:p>
            </p:txBody>
          </p:sp>
        </mc:Choice>
        <mc:Fallback xmlns="">
          <p:sp>
            <p:nvSpPr>
              <p:cNvPr id="11" name="TextBox 10">
                <a:extLst>
                  <a:ext uri="{FF2B5EF4-FFF2-40B4-BE49-F238E27FC236}">
                    <a16:creationId xmlns:a16="http://schemas.microsoft.com/office/drawing/2014/main" id="{930A57AB-9D92-E445-99A6-1167C87DBB8C}"/>
                  </a:ext>
                </a:extLst>
              </p:cNvPr>
              <p:cNvSpPr txBox="1">
                <a:spLocks noRot="1" noChangeAspect="1" noMove="1" noResize="1" noEditPoints="1" noAdjustHandles="1" noChangeArrowheads="1" noChangeShapeType="1" noTextEdit="1"/>
              </p:cNvSpPr>
              <p:nvPr/>
            </p:nvSpPr>
            <p:spPr>
              <a:xfrm>
                <a:off x="4226723" y="6194061"/>
                <a:ext cx="1374094" cy="707886"/>
              </a:xfrm>
              <a:prstGeom prst="rect">
                <a:avLst/>
              </a:prstGeom>
              <a:blipFill>
                <a:blip r:embed="rId3"/>
                <a:stretch>
                  <a:fillRect l="-4545" t="-3509" r="-2727"/>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D193E318-BA81-F04D-8929-E493502A9859}"/>
              </a:ext>
            </a:extLst>
          </p:cNvPr>
          <p:cNvSpPr/>
          <p:nvPr/>
        </p:nvSpPr>
        <p:spPr>
          <a:xfrm>
            <a:off x="3277728" y="3488856"/>
            <a:ext cx="3027406" cy="2519287"/>
          </a:xfrm>
          <a:custGeom>
            <a:avLst/>
            <a:gdLst>
              <a:gd name="connsiteX0" fmla="*/ 0 w 3027406"/>
              <a:gd name="connsiteY0" fmla="*/ 234778 h 2519287"/>
              <a:gd name="connsiteX1" fmla="*/ 531341 w 3027406"/>
              <a:gd name="connsiteY1" fmla="*/ 1655805 h 2519287"/>
              <a:gd name="connsiteX2" fmla="*/ 1322173 w 3027406"/>
              <a:gd name="connsiteY2" fmla="*/ 939113 h 2519287"/>
              <a:gd name="connsiteX3" fmla="*/ 2187146 w 3027406"/>
              <a:gd name="connsiteY3" fmla="*/ 2508421 h 2519287"/>
              <a:gd name="connsiteX4" fmla="*/ 3027406 w 3027406"/>
              <a:gd name="connsiteY4" fmla="*/ 0 h 251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7406" h="2519287">
                <a:moveTo>
                  <a:pt x="0" y="234778"/>
                </a:moveTo>
                <a:cubicBezTo>
                  <a:pt x="155489" y="886597"/>
                  <a:pt x="310979" y="1538416"/>
                  <a:pt x="531341" y="1655805"/>
                </a:cubicBezTo>
                <a:cubicBezTo>
                  <a:pt x="751703" y="1773194"/>
                  <a:pt x="1046206" y="797010"/>
                  <a:pt x="1322173" y="939113"/>
                </a:cubicBezTo>
                <a:cubicBezTo>
                  <a:pt x="1598140" y="1081216"/>
                  <a:pt x="1902941" y="2664940"/>
                  <a:pt x="2187146" y="2508421"/>
                </a:cubicBezTo>
                <a:cubicBezTo>
                  <a:pt x="2471352" y="2351902"/>
                  <a:pt x="2862649" y="498389"/>
                  <a:pt x="3027406"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88D74A-1612-4D49-A887-8A1D9F04965A}"/>
              </a:ext>
            </a:extLst>
          </p:cNvPr>
          <p:cNvSpPr/>
          <p:nvPr/>
        </p:nvSpPr>
        <p:spPr>
          <a:xfrm>
            <a:off x="3323423" y="4040662"/>
            <a:ext cx="120376" cy="120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70E6D23-3A9B-D244-9FB8-08AA712613CA}"/>
              </a:ext>
            </a:extLst>
          </p:cNvPr>
          <p:cNvSpPr txBox="1"/>
          <p:nvPr/>
        </p:nvSpPr>
        <p:spPr>
          <a:xfrm>
            <a:off x="3467221" y="3822484"/>
            <a:ext cx="2028697" cy="338554"/>
          </a:xfrm>
          <a:prstGeom prst="rect">
            <a:avLst/>
          </a:prstGeom>
          <a:noFill/>
        </p:spPr>
        <p:txBody>
          <a:bodyPr wrap="none" rtlCol="0">
            <a:spAutoFit/>
          </a:bodyPr>
          <a:lstStyle/>
          <a:p>
            <a:r>
              <a:rPr lang="en-US" sz="1600" i="1" dirty="0"/>
              <a:t>Gradient Descent Step</a:t>
            </a:r>
          </a:p>
        </p:txBody>
      </p:sp>
      <p:cxnSp>
        <p:nvCxnSpPr>
          <p:cNvPr id="22" name="Straight Connector 21">
            <a:extLst>
              <a:ext uri="{FF2B5EF4-FFF2-40B4-BE49-F238E27FC236}">
                <a16:creationId xmlns:a16="http://schemas.microsoft.com/office/drawing/2014/main" id="{E545E3AA-6EE6-474C-9CBD-961EEBBB2DB7}"/>
              </a:ext>
            </a:extLst>
          </p:cNvPr>
          <p:cNvCxnSpPr>
            <a:cxnSpLocks/>
          </p:cNvCxnSpPr>
          <p:nvPr/>
        </p:nvCxnSpPr>
        <p:spPr>
          <a:xfrm>
            <a:off x="3093396" y="3119978"/>
            <a:ext cx="667966" cy="23599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F16B4FF-6E8B-5449-9E16-848F8FF505C0}"/>
              </a:ext>
            </a:extLst>
          </p:cNvPr>
          <p:cNvSpPr/>
          <p:nvPr/>
        </p:nvSpPr>
        <p:spPr>
          <a:xfrm>
            <a:off x="3481866" y="4633536"/>
            <a:ext cx="120376" cy="120376"/>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676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=3.81+0.03</m:t>
                      </m:r>
                      <m:r>
                        <a:rPr lang="en-US" sz="2800" i="1">
                          <a:latin typeface="Cambria Math" panose="02040503050406030204" pitchFamily="18" charset="0"/>
                        </a:rPr>
                        <m:t>𝑥</m:t>
                      </m:r>
                    </m:oMath>
                  </m:oMathPara>
                </a14:m>
                <a:endParaRPr lang="en-US" sz="28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AF9A121-B11D-8F40-B0A3-85500145A48A}"/>
              </a:ext>
            </a:extLst>
          </p:cNvPr>
          <p:cNvSpPr txBox="1"/>
          <p:nvPr/>
        </p:nvSpPr>
        <p:spPr>
          <a:xfrm>
            <a:off x="7153027" y="4917193"/>
            <a:ext cx="689612" cy="461665"/>
          </a:xfrm>
          <a:prstGeom prst="rect">
            <a:avLst/>
          </a:prstGeom>
          <a:noFill/>
        </p:spPr>
        <p:txBody>
          <a:bodyPr wrap="none" rtlCol="0">
            <a:spAutoFit/>
          </a:bodyPr>
          <a:lstStyle/>
          <a:p>
            <a:r>
              <a:rPr lang="en-US" sz="2400" dirty="0"/>
              <a:t>Bias</a:t>
            </a:r>
          </a:p>
        </p:txBody>
      </p:sp>
      <p:sp>
        <p:nvSpPr>
          <p:cNvPr id="6" name="TextBox 5">
            <a:extLst>
              <a:ext uri="{FF2B5EF4-FFF2-40B4-BE49-F238E27FC236}">
                <a16:creationId xmlns:a16="http://schemas.microsoft.com/office/drawing/2014/main" id="{27BC9C9D-48D3-CB43-A6DB-605154233DB3}"/>
              </a:ext>
            </a:extLst>
          </p:cNvPr>
          <p:cNvSpPr txBox="1"/>
          <p:nvPr/>
        </p:nvSpPr>
        <p:spPr>
          <a:xfrm>
            <a:off x="8137667" y="4930346"/>
            <a:ext cx="1077796" cy="461665"/>
          </a:xfrm>
          <a:prstGeom prst="rect">
            <a:avLst/>
          </a:prstGeom>
          <a:noFill/>
        </p:spPr>
        <p:txBody>
          <a:bodyPr wrap="none" rtlCol="0">
            <a:spAutoFit/>
          </a:bodyPr>
          <a:lstStyle/>
          <a:p>
            <a:r>
              <a:rPr lang="en-US" sz="2400" dirty="0"/>
              <a:t>Weight</a:t>
            </a:r>
          </a:p>
        </p:txBody>
      </p:sp>
      <p:cxnSp>
        <p:nvCxnSpPr>
          <p:cNvPr id="8" name="Straight Arrow Connector 7">
            <a:extLst>
              <a:ext uri="{FF2B5EF4-FFF2-40B4-BE49-F238E27FC236}">
                <a16:creationId xmlns:a16="http://schemas.microsoft.com/office/drawing/2014/main" id="{C0B8C52D-0C02-0D41-820A-024070BF5F47}"/>
              </a:ext>
            </a:extLst>
          </p:cNvPr>
          <p:cNvCxnSpPr>
            <a:cxnSpLocks/>
            <a:stCxn id="4" idx="0"/>
          </p:cNvCxnSpPr>
          <p:nvPr/>
        </p:nvCxnSpPr>
        <p:spPr>
          <a:xfrm flipV="1">
            <a:off x="7497833" y="4225215"/>
            <a:ext cx="0"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DE2FDA4-3AEB-1141-A3CF-B929D98AF332}"/>
              </a:ext>
            </a:extLst>
          </p:cNvPr>
          <p:cNvCxnSpPr/>
          <p:nvPr/>
        </p:nvCxnSpPr>
        <p:spPr>
          <a:xfrm flipH="1" flipV="1">
            <a:off x="8565347" y="4225215"/>
            <a:ext cx="1" cy="6919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81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3E84A48A-ED0F-8B43-BD37-46FF1665C086}"/>
              </a:ext>
            </a:extLst>
          </p:cNvPr>
          <p:cNvCxnSpPr>
            <a:cxnSpLocks/>
          </p:cNvCxnSpPr>
          <p:nvPr/>
        </p:nvCxnSpPr>
        <p:spPr>
          <a:xfrm>
            <a:off x="3555524" y="4667299"/>
            <a:ext cx="231050" cy="3524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88FB95-559F-E547-9939-119493F3E3A3}"/>
              </a:ext>
            </a:extLst>
          </p:cNvPr>
          <p:cNvCxnSpPr>
            <a:cxnSpLocks/>
          </p:cNvCxnSpPr>
          <p:nvPr/>
        </p:nvCxnSpPr>
        <p:spPr>
          <a:xfrm>
            <a:off x="3379962" y="4058291"/>
            <a:ext cx="0" cy="22293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lstStyle/>
          <a:p>
            <a:r>
              <a:rPr lang="en-US" dirty="0"/>
              <a:t>Gradient descent refers to taking a step in the direction of the </a:t>
            </a:r>
            <a:r>
              <a:rPr lang="en-US" b="1" i="1" dirty="0"/>
              <a:t>gradient (partial derivative) </a:t>
            </a:r>
          </a:p>
          <a:p>
            <a:r>
              <a:rPr lang="en-US" b="1" i="1" dirty="0"/>
              <a:t>Gradient is the direction of steepest change</a:t>
            </a:r>
          </a:p>
          <a:p>
            <a:r>
              <a:rPr lang="en-US" dirty="0"/>
              <a:t>Gradient </a:t>
            </a:r>
            <a:r>
              <a:rPr lang="en-US" dirty="0" err="1"/>
              <a:t>wrt</a:t>
            </a:r>
            <a:r>
              <a:rPr lang="en-US" dirty="0"/>
              <a:t> weight or bias with respect to the cost function </a:t>
            </a:r>
          </a:p>
          <a:p>
            <a:endParaRPr lang="en-US" dirty="0"/>
          </a:p>
        </p:txBody>
      </p:sp>
      <p:sp>
        <p:nvSpPr>
          <p:cNvPr id="3" name="Title 2"/>
          <p:cNvSpPr>
            <a:spLocks noGrp="1"/>
          </p:cNvSpPr>
          <p:nvPr>
            <p:ph type="title"/>
          </p:nvPr>
        </p:nvSpPr>
        <p:spPr/>
        <p:txBody>
          <a:bodyPr/>
          <a:lstStyle/>
          <a:p>
            <a:r>
              <a:rPr lang="en-US" dirty="0"/>
              <a:t>Gradient Descent</a:t>
            </a:r>
          </a:p>
        </p:txBody>
      </p:sp>
      <p:cxnSp>
        <p:nvCxnSpPr>
          <p:cNvPr id="5" name="Straight Connector 4">
            <a:extLst>
              <a:ext uri="{FF2B5EF4-FFF2-40B4-BE49-F238E27FC236}">
                <a16:creationId xmlns:a16="http://schemas.microsoft.com/office/drawing/2014/main" id="{441ADEAB-A669-9C4F-A89B-AA59DDC00915}"/>
              </a:ext>
            </a:extLst>
          </p:cNvPr>
          <p:cNvCxnSpPr/>
          <p:nvPr/>
        </p:nvCxnSpPr>
        <p:spPr>
          <a:xfrm>
            <a:off x="2838867" y="3539687"/>
            <a:ext cx="0" cy="274796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B8639E9-D0FC-514A-8FB3-E87F9641E4E8}"/>
              </a:ext>
            </a:extLst>
          </p:cNvPr>
          <p:cNvCxnSpPr>
            <a:cxnSpLocks/>
          </p:cNvCxnSpPr>
          <p:nvPr/>
        </p:nvCxnSpPr>
        <p:spPr>
          <a:xfrm>
            <a:off x="2838867" y="6262478"/>
            <a:ext cx="388427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463A4EE-4D5C-A143-B2D8-E760A1B55B74}"/>
                  </a:ext>
                </a:extLst>
              </p:cNvPr>
              <p:cNvSpPr txBox="1"/>
              <p:nvPr/>
            </p:nvSpPr>
            <p:spPr>
              <a:xfrm rot="16200000">
                <a:off x="1235389" y="4562944"/>
                <a:ext cx="2144241" cy="707886"/>
              </a:xfrm>
              <a:prstGeom prst="rect">
                <a:avLst/>
              </a:prstGeom>
              <a:noFill/>
            </p:spPr>
            <p:txBody>
              <a:bodyPr wrap="none" rtlCol="0">
                <a:spAutoFit/>
              </a:bodyPr>
              <a:lstStyle/>
              <a:p>
                <a:r>
                  <a:rPr lang="en-US" sz="2000" dirty="0"/>
                  <a:t>Objective Function</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Θ</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7463A4EE-4D5C-A143-B2D8-E760A1B55B74}"/>
                  </a:ext>
                </a:extLst>
              </p:cNvPr>
              <p:cNvSpPr txBox="1">
                <a:spLocks noRot="1" noChangeAspect="1" noMove="1" noResize="1" noEditPoints="1" noAdjustHandles="1" noChangeArrowheads="1" noChangeShapeType="1" noTextEdit="1"/>
              </p:cNvSpPr>
              <p:nvPr/>
            </p:nvSpPr>
            <p:spPr>
              <a:xfrm rot="16200000">
                <a:off x="1235389" y="4562944"/>
                <a:ext cx="2144241" cy="707886"/>
              </a:xfrm>
              <a:prstGeom prst="rect">
                <a:avLst/>
              </a:prstGeom>
              <a:blipFill>
                <a:blip r:embed="rId2"/>
                <a:stretch>
                  <a:fillRect l="-3509" t="-1765" r="-7018"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0A57AB-9D92-E445-99A6-1167C87DBB8C}"/>
                  </a:ext>
                </a:extLst>
              </p:cNvPr>
              <p:cNvSpPr txBox="1"/>
              <p:nvPr/>
            </p:nvSpPr>
            <p:spPr>
              <a:xfrm>
                <a:off x="4226723" y="6194061"/>
                <a:ext cx="1374094" cy="707886"/>
              </a:xfrm>
              <a:prstGeom prst="rect">
                <a:avLst/>
              </a:prstGeom>
              <a:noFill/>
            </p:spPr>
            <p:txBody>
              <a:bodyPr wrap="none" rtlCol="0">
                <a:spAutoFit/>
              </a:bodyPr>
              <a:lstStyle/>
              <a:p>
                <a:r>
                  <a:rPr lang="en-US" sz="2000" dirty="0"/>
                  <a:t>Parameters</a:t>
                </a:r>
              </a:p>
              <a:p>
                <a:pPr/>
                <a14:m>
                  <m:oMathPara xmlns:m="http://schemas.openxmlformats.org/officeDocument/2006/math">
                    <m:oMathParaPr>
                      <m:jc m:val="centerGroup"/>
                    </m:oMathParaPr>
                    <m:oMath xmlns:m="http://schemas.openxmlformats.org/officeDocument/2006/math">
                      <m:r>
                        <m:rPr>
                          <m:sty m:val="p"/>
                        </m:rPr>
                        <a:rPr lang="el-GR" sz="2000" i="1">
                          <a:latin typeface="Cambria Math" panose="02040503050406030204" pitchFamily="18" charset="0"/>
                          <a:ea typeface="Cambria Math" panose="02040503050406030204" pitchFamily="18" charset="0"/>
                        </a:rPr>
                        <m:t>Θ</m:t>
                      </m:r>
                    </m:oMath>
                  </m:oMathPara>
                </a14:m>
                <a:endParaRPr lang="en-US" sz="2000" dirty="0"/>
              </a:p>
            </p:txBody>
          </p:sp>
        </mc:Choice>
        <mc:Fallback xmlns="">
          <p:sp>
            <p:nvSpPr>
              <p:cNvPr id="11" name="TextBox 10">
                <a:extLst>
                  <a:ext uri="{FF2B5EF4-FFF2-40B4-BE49-F238E27FC236}">
                    <a16:creationId xmlns:a16="http://schemas.microsoft.com/office/drawing/2014/main" id="{930A57AB-9D92-E445-99A6-1167C87DBB8C}"/>
                  </a:ext>
                </a:extLst>
              </p:cNvPr>
              <p:cNvSpPr txBox="1">
                <a:spLocks noRot="1" noChangeAspect="1" noMove="1" noResize="1" noEditPoints="1" noAdjustHandles="1" noChangeArrowheads="1" noChangeShapeType="1" noTextEdit="1"/>
              </p:cNvSpPr>
              <p:nvPr/>
            </p:nvSpPr>
            <p:spPr>
              <a:xfrm>
                <a:off x="4226723" y="6194061"/>
                <a:ext cx="1374094" cy="707886"/>
              </a:xfrm>
              <a:prstGeom prst="rect">
                <a:avLst/>
              </a:prstGeom>
              <a:blipFill>
                <a:blip r:embed="rId3"/>
                <a:stretch>
                  <a:fillRect l="-4545" t="-3509" r="-2727"/>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D193E318-BA81-F04D-8929-E493502A9859}"/>
              </a:ext>
            </a:extLst>
          </p:cNvPr>
          <p:cNvSpPr/>
          <p:nvPr/>
        </p:nvSpPr>
        <p:spPr>
          <a:xfrm>
            <a:off x="3277728" y="3488856"/>
            <a:ext cx="3027406" cy="2519287"/>
          </a:xfrm>
          <a:custGeom>
            <a:avLst/>
            <a:gdLst>
              <a:gd name="connsiteX0" fmla="*/ 0 w 3027406"/>
              <a:gd name="connsiteY0" fmla="*/ 234778 h 2519287"/>
              <a:gd name="connsiteX1" fmla="*/ 531341 w 3027406"/>
              <a:gd name="connsiteY1" fmla="*/ 1655805 h 2519287"/>
              <a:gd name="connsiteX2" fmla="*/ 1322173 w 3027406"/>
              <a:gd name="connsiteY2" fmla="*/ 939113 h 2519287"/>
              <a:gd name="connsiteX3" fmla="*/ 2187146 w 3027406"/>
              <a:gd name="connsiteY3" fmla="*/ 2508421 h 2519287"/>
              <a:gd name="connsiteX4" fmla="*/ 3027406 w 3027406"/>
              <a:gd name="connsiteY4" fmla="*/ 0 h 251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7406" h="2519287">
                <a:moveTo>
                  <a:pt x="0" y="234778"/>
                </a:moveTo>
                <a:cubicBezTo>
                  <a:pt x="155489" y="886597"/>
                  <a:pt x="310979" y="1538416"/>
                  <a:pt x="531341" y="1655805"/>
                </a:cubicBezTo>
                <a:cubicBezTo>
                  <a:pt x="751703" y="1773194"/>
                  <a:pt x="1046206" y="797010"/>
                  <a:pt x="1322173" y="939113"/>
                </a:cubicBezTo>
                <a:cubicBezTo>
                  <a:pt x="1598140" y="1081216"/>
                  <a:pt x="1902941" y="2664940"/>
                  <a:pt x="2187146" y="2508421"/>
                </a:cubicBezTo>
                <a:cubicBezTo>
                  <a:pt x="2471352" y="2351902"/>
                  <a:pt x="2862649" y="498389"/>
                  <a:pt x="3027406"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88D74A-1612-4D49-A887-8A1D9F04965A}"/>
              </a:ext>
            </a:extLst>
          </p:cNvPr>
          <p:cNvSpPr/>
          <p:nvPr/>
        </p:nvSpPr>
        <p:spPr>
          <a:xfrm>
            <a:off x="3323423" y="4040662"/>
            <a:ext cx="120376" cy="120376"/>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545E3AA-6EE6-474C-9CBD-961EEBBB2DB7}"/>
              </a:ext>
            </a:extLst>
          </p:cNvPr>
          <p:cNvCxnSpPr>
            <a:cxnSpLocks/>
          </p:cNvCxnSpPr>
          <p:nvPr/>
        </p:nvCxnSpPr>
        <p:spPr>
          <a:xfrm>
            <a:off x="3097688" y="3504725"/>
            <a:ext cx="868739" cy="23251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F16B4FF-6E8B-5449-9E16-848F8FF505C0}"/>
              </a:ext>
            </a:extLst>
          </p:cNvPr>
          <p:cNvSpPr/>
          <p:nvPr/>
        </p:nvSpPr>
        <p:spPr>
          <a:xfrm>
            <a:off x="3481866" y="4633536"/>
            <a:ext cx="120376" cy="120376"/>
          </a:xfrm>
          <a:prstGeom prst="ellipse">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E5AC17B-50EC-0641-A650-48ECECC3A4A7}"/>
              </a:ext>
            </a:extLst>
          </p:cNvPr>
          <p:cNvSpPr/>
          <p:nvPr/>
        </p:nvSpPr>
        <p:spPr>
          <a:xfrm>
            <a:off x="3771497" y="5078036"/>
            <a:ext cx="120376" cy="120376"/>
          </a:xfrm>
          <a:prstGeom prst="ellipse">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506D0B-0E99-6245-83C1-E2976899A5E1}"/>
              </a:ext>
            </a:extLst>
          </p:cNvPr>
          <p:cNvSpPr/>
          <p:nvPr/>
        </p:nvSpPr>
        <p:spPr>
          <a:xfrm>
            <a:off x="3857924" y="5138224"/>
            <a:ext cx="1611467" cy="369332"/>
          </a:xfrm>
          <a:prstGeom prst="rect">
            <a:avLst/>
          </a:prstGeom>
        </p:spPr>
        <p:txBody>
          <a:bodyPr wrap="none">
            <a:spAutoFit/>
          </a:bodyPr>
          <a:lstStyle/>
          <a:p>
            <a:r>
              <a:rPr lang="en-US" i="1" dirty="0"/>
              <a:t>Local minimum</a:t>
            </a:r>
          </a:p>
        </p:txBody>
      </p:sp>
    </p:spTree>
    <p:extLst>
      <p:ext uri="{BB962C8B-B14F-4D97-AF65-F5344CB8AC3E}">
        <p14:creationId xmlns:p14="http://schemas.microsoft.com/office/powerpoint/2010/main" val="312969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endParaRPr lang="en-US" dirty="0"/>
              </a:p>
              <a:p>
                <a:r>
                  <a:rPr lang="en-US" dirty="0"/>
                  <a:t>Choose a random start point</a:t>
                </a:r>
              </a:p>
              <a:p>
                <a:r>
                  <a:rPr lang="en-US" dirty="0"/>
                  <a:t>Ball rolls to the bottom of the valley</a:t>
                </a:r>
              </a:p>
              <a:p>
                <a:r>
                  <a:rPr lang="en-US" dirty="0"/>
                  <a:t>Can simulate this by computing 1</a:t>
                </a:r>
                <a:r>
                  <a:rPr lang="en-US" baseline="30000" dirty="0"/>
                  <a:t>st</a:t>
                </a:r>
                <a:r>
                  <a:rPr lang="en-US" dirty="0"/>
                  <a:t> and 2</a:t>
                </a:r>
                <a:r>
                  <a:rPr lang="en-US" baseline="30000" dirty="0"/>
                  <a:t>nd</a:t>
                </a:r>
                <a:r>
                  <a:rPr lang="en-US" dirty="0"/>
                  <a:t> derivatives of </a:t>
                </a:r>
                <a14:m>
                  <m:oMath xmlns:m="http://schemas.openxmlformats.org/officeDocument/2006/math">
                    <m:r>
                      <a:rPr lang="en-US" b="0" i="1" smtClean="0">
                        <a:latin typeface="Cambria Math" panose="02040503050406030204" pitchFamily="18" charset="0"/>
                      </a:rPr>
                      <m:t>𝐶</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295"/>
                </a:stretch>
              </a:blipFill>
            </p:spPr>
            <p:txBody>
              <a:bodyPr/>
              <a:lstStyle/>
              <a:p>
                <a:r>
                  <a:rPr lang="en-US">
                    <a:noFill/>
                  </a:rPr>
                  <a:t> </a:t>
                </a:r>
              </a:p>
            </p:txBody>
          </p:sp>
        </mc:Fallback>
      </mc:AlternateContent>
      <p:sp>
        <p:nvSpPr>
          <p:cNvPr id="3" name="Title 2"/>
          <p:cNvSpPr>
            <a:spLocks noGrp="1"/>
          </p:cNvSpPr>
          <p:nvPr>
            <p:ph type="title"/>
          </p:nvPr>
        </p:nvSpPr>
        <p:spPr>
          <a:xfrm>
            <a:off x="0" y="246105"/>
            <a:ext cx="8391644" cy="798991"/>
          </a:xfrm>
        </p:spPr>
        <p:txBody>
          <a:bodyPr>
            <a:normAutofit fontScale="90000"/>
          </a:bodyPr>
          <a:lstStyle/>
          <a:p>
            <a:r>
              <a:rPr lang="en-US" dirty="0"/>
              <a:t>Gradient descent: Rolling ball analogy</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t="13448" r="8125" b="8748"/>
          <a:stretch/>
        </p:blipFill>
        <p:spPr bwMode="auto">
          <a:xfrm>
            <a:off x="3611300" y="3452465"/>
            <a:ext cx="4905235" cy="3130819"/>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Connector 4"/>
          <p:cNvSpPr/>
          <p:nvPr/>
        </p:nvSpPr>
        <p:spPr>
          <a:xfrm>
            <a:off x="4376706" y="3736664"/>
            <a:ext cx="484632" cy="48437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4803763" y="4240817"/>
            <a:ext cx="565607" cy="59579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025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1"/>
                <a:ext cx="8821356" cy="5486536"/>
              </a:xfrm>
            </p:spPr>
            <p:txBody>
              <a:bodyPr/>
              <a:lstStyle/>
              <a:p>
                <a:r>
                  <a:rPr lang="en-US" dirty="0"/>
                  <a:t>Choose a random starting point</a:t>
                </a:r>
              </a:p>
              <a:p>
                <a:r>
                  <a:rPr lang="en-US" dirty="0"/>
                  <a:t>Move small amounts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a14:m>
                <a:r>
                  <a:rPr lang="en-US" dirty="0"/>
                  <a:t> direction and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a14:m>
                <a:r>
                  <a:rPr lang="en-US" dirty="0"/>
                  <a:t> direction</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a:p>
                <a:r>
                  <a:rPr lang="en-US" dirty="0"/>
                  <a:t>The </a:t>
                </a:r>
                <a:r>
                  <a:rPr lang="en-US" b="1" i="1" dirty="0"/>
                  <a:t>gradient</a:t>
                </a:r>
                <a:r>
                  <a:rPr lang="en-US" dirty="0"/>
                  <a:t> of </a:t>
                </a:r>
                <a14:m>
                  <m:oMath xmlns:m="http://schemas.openxmlformats.org/officeDocument/2006/math">
                    <m:r>
                      <a:rPr lang="en-US" b="0" i="1" smtClean="0">
                        <a:latin typeface="Cambria Math" panose="02040503050406030204" pitchFamily="18" charset="0"/>
                      </a:rPr>
                      <m:t>𝐶</m:t>
                    </m:r>
                  </m:oMath>
                </a14:m>
                <a:r>
                  <a:rPr lang="en-US" dirty="0"/>
                  <a:t> is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den>
                            </m:f>
                          </m:e>
                        </m:d>
                      </m:e>
                      <m:sup>
                        <m:r>
                          <a:rPr lang="en-US" b="0" i="1" smtClean="0">
                            <a:latin typeface="Cambria Math" panose="02040503050406030204" pitchFamily="18" charset="0"/>
                          </a:rPr>
                          <m:t>𝑇</m:t>
                        </m:r>
                      </m:sup>
                    </m:sSup>
                  </m:oMath>
                </a14:m>
                <a:endParaRPr lang="en-US" dirty="0"/>
              </a:p>
              <a:p>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𝐶</m:t>
                    </m:r>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𝑣</m:t>
                    </m:r>
                  </m:oMath>
                </a14:m>
                <a:endParaRPr lang="en-US" dirty="0"/>
              </a:p>
              <a:p>
                <a:r>
                  <a:rPr lang="en-US" dirty="0"/>
                  <a:t>Choose where </a:t>
                </a:r>
                <a14:m>
                  <m:oMath xmlns:m="http://schemas.openxmlformats.org/officeDocument/2006/math">
                    <m:r>
                      <a:rPr lang="en-US" i="1">
                        <a:latin typeface="Cambria Math" panose="02040503050406030204" pitchFamily="18" charset="0"/>
                      </a:rPr>
                      <m:t>𝜂</m:t>
                    </m:r>
                  </m:oMath>
                </a14:m>
                <a:r>
                  <a:rPr lang="en-US" dirty="0"/>
                  <a:t> is learning rate</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1"/>
                <a:ext cx="8821356" cy="5486536"/>
              </a:xfrm>
              <a:blipFill>
                <a:blip r:embed="rId3"/>
                <a:stretch>
                  <a:fillRect l="-1295" t="-185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The gradient</a:t>
            </a:r>
          </a:p>
        </p:txBody>
      </p:sp>
      <p:pic>
        <p:nvPicPr>
          <p:cNvPr id="4"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l="19171" t="13448" r="8126" b="8748"/>
          <a:stretch/>
        </p:blipFill>
        <p:spPr bwMode="auto">
          <a:xfrm>
            <a:off x="6523551" y="3808139"/>
            <a:ext cx="2506149" cy="20213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4929F6B-3E67-C74E-B6E1-7AD46CB1CBCD}"/>
                  </a:ext>
                </a:extLst>
              </p:cNvPr>
              <p:cNvSpPr/>
              <p:nvPr/>
            </p:nvSpPr>
            <p:spPr>
              <a:xfrm>
                <a:off x="310716" y="4969290"/>
                <a:ext cx="250614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i="1">
                          <a:latin typeface="Cambria Math" panose="02040503050406030204" pitchFamily="18" charset="0"/>
                        </a:rPr>
                        <m:t>𝑣</m:t>
                      </m:r>
                      <m:r>
                        <a:rPr lang="en-US" sz="2400" i="1">
                          <a:latin typeface="Cambria Math" panose="02040503050406030204" pitchFamily="18" charset="0"/>
                        </a:rPr>
                        <m:t>=−</m:t>
                      </m:r>
                      <m:r>
                        <a:rPr lang="en-US" sz="2400" i="1">
                          <a:latin typeface="Cambria Math" panose="02040503050406030204" pitchFamily="18" charset="0"/>
                        </a:rPr>
                        <m:t>𝜂</m:t>
                      </m:r>
                      <m:r>
                        <a:rPr lang="en-US" sz="2400">
                          <a:latin typeface="Cambria Math" panose="02040503050406030204" pitchFamily="18" charset="0"/>
                        </a:rPr>
                        <m:t>𝛻</m:t>
                      </m:r>
                      <m:r>
                        <a:rPr lang="en-US" sz="2400" i="1">
                          <a:latin typeface="Cambria Math" panose="02040503050406030204" pitchFamily="18" charset="0"/>
                        </a:rPr>
                        <m:t>𝐶</m:t>
                      </m:r>
                    </m:oMath>
                  </m:oMathPara>
                </a14:m>
                <a:endParaRPr lang="en-US" sz="2400" dirty="0"/>
              </a:p>
            </p:txBody>
          </p:sp>
        </mc:Choice>
        <mc:Fallback xmlns="">
          <p:sp>
            <p:nvSpPr>
              <p:cNvPr id="5" name="Rectangle 4">
                <a:extLst>
                  <a:ext uri="{FF2B5EF4-FFF2-40B4-BE49-F238E27FC236}">
                    <a16:creationId xmlns:a16="http://schemas.microsoft.com/office/drawing/2014/main" id="{B4929F6B-3E67-C74E-B6E1-7AD46CB1CBCD}"/>
                  </a:ext>
                </a:extLst>
              </p:cNvPr>
              <p:cNvSpPr>
                <a:spLocks noRot="1" noChangeAspect="1" noMove="1" noResize="1" noEditPoints="1" noAdjustHandles="1" noChangeArrowheads="1" noChangeShapeType="1" noTextEdit="1"/>
              </p:cNvSpPr>
              <p:nvPr/>
            </p:nvSpPr>
            <p:spPr>
              <a:xfrm>
                <a:off x="310716" y="4969290"/>
                <a:ext cx="2506149" cy="461665"/>
              </a:xfrm>
              <a:prstGeom prst="rect">
                <a:avLst/>
              </a:prstGeom>
              <a:blipFill>
                <a:blip r:embed="rId5"/>
                <a:stretch>
                  <a:fillRect b="-10811"/>
                </a:stretch>
              </a:blipFill>
            </p:spPr>
            <p:txBody>
              <a:bodyPr/>
              <a:lstStyle/>
              <a:p>
                <a:r>
                  <a:rPr lang="en-US">
                    <a:noFill/>
                  </a:rPr>
                  <a:t> </a:t>
                </a:r>
              </a:p>
            </p:txBody>
          </p:sp>
        </mc:Fallback>
      </mc:AlternateContent>
    </p:spTree>
    <p:extLst>
      <p:ext uri="{BB962C8B-B14F-4D97-AF65-F5344CB8AC3E}">
        <p14:creationId xmlns:p14="http://schemas.microsoft.com/office/powerpoint/2010/main" val="348434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Compute the gradient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𝐶</m:t>
                    </m:r>
                  </m:oMath>
                </a14:m>
                <a:endParaRPr lang="en-US" dirty="0"/>
              </a:p>
              <a:p>
                <a:r>
                  <a:rPr lang="en-US" dirty="0"/>
                  <a:t>Move in the </a:t>
                </a:r>
                <a:r>
                  <a:rPr lang="en-US" i="1" dirty="0"/>
                  <a:t>opposite</a:t>
                </a:r>
                <a:r>
                  <a:rPr lang="en-US" dirty="0"/>
                  <a:t> direction</a:t>
                </a:r>
              </a:p>
              <a:p>
                <a:pPr lvl="1"/>
                <a:r>
                  <a:rPr lang="en-US" dirty="0"/>
                  <a:t>It’s like falling down the slope of the valley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Summary of gradient descent</a:t>
            </a:r>
          </a:p>
        </p:txBody>
      </p:sp>
      <p:pic>
        <p:nvPicPr>
          <p:cNvPr id="2050" name="Picture 2" descr="http://neuralnetworksanddeeplearning.com/images/valley_with_ball.png"/>
          <p:cNvPicPr>
            <a:picLocks noChangeAspect="1" noChangeArrowheads="1"/>
          </p:cNvPicPr>
          <p:nvPr/>
        </p:nvPicPr>
        <p:blipFill rotWithShape="1">
          <a:blip r:embed="rId3">
            <a:extLst>
              <a:ext uri="{28A0092B-C50C-407E-A947-70E740481C1C}">
                <a14:useLocalDpi xmlns:a14="http://schemas.microsoft.com/office/drawing/2010/main" val="0"/>
              </a:ext>
            </a:extLst>
          </a:blip>
          <a:srcRect t="12341" b="9413"/>
          <a:stretch/>
        </p:blipFill>
        <p:spPr bwMode="auto">
          <a:xfrm>
            <a:off x="1452281" y="2624118"/>
            <a:ext cx="6330991" cy="3733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406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85000" lnSpcReduction="20000"/>
              </a:bodyPr>
              <a:lstStyle/>
              <a:p>
                <a14:m>
                  <m:oMath xmlns:m="http://schemas.openxmlformats.org/officeDocument/2006/math">
                    <m:r>
                      <m:rPr>
                        <m:sty m:val="p"/>
                      </m:rPr>
                      <a:rPr lang="en-US" i="1" smtClean="0">
                        <a:latin typeface="Cambria Math" charset="0"/>
                      </a:rPr>
                      <m:t>f</m:t>
                    </m:r>
                    <m:d>
                      <m:dPr>
                        <m:ctrlPr>
                          <a:rPr lang="en-US" b="0" i="1" smtClean="0">
                            <a:latin typeface="Cambria Math" panose="02040503050406030204" pitchFamily="18" charset="0"/>
                          </a:rPr>
                        </m:ctrlPr>
                      </m:dPr>
                      <m:e>
                        <m:r>
                          <a:rPr lang="en-US" b="0" i="1" smtClean="0">
                            <a:latin typeface="Cambria Math" charset="0"/>
                          </a:rPr>
                          <m:t>𝑧</m:t>
                        </m:r>
                      </m:e>
                    </m:d>
                    <m:r>
                      <a:rPr lang="en-US" b="0" i="1" smtClean="0">
                        <a:latin typeface="Cambria Math" charset="0"/>
                      </a:rPr>
                      <m:t>=</m:t>
                    </m:r>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mr-IN" b="0" i="1" smtClean="0">
                                <a:latin typeface="Cambria Math" panose="02040503050406030204" pitchFamily="18" charset="0"/>
                              </a:rPr>
                            </m:ctrlPr>
                          </m:sSupPr>
                          <m:e>
                            <m:r>
                              <a:rPr lang="mr-IN" b="0" i="1" smtClean="0">
                                <a:latin typeface="Cambria Math" charset="0"/>
                              </a:rPr>
                              <m:t>𝑒</m:t>
                            </m:r>
                          </m:e>
                          <m:sup>
                            <m:r>
                              <a:rPr lang="mr-IN" b="0" i="1" smtClean="0">
                                <a:latin typeface="Cambria Math" charset="0"/>
                              </a:rPr>
                              <m:t>−</m:t>
                            </m:r>
                            <m:r>
                              <a:rPr lang="en-US" b="0" i="1" smtClean="0">
                                <a:latin typeface="Cambria Math" charset="0"/>
                              </a:rPr>
                              <m:t>𝑧</m:t>
                            </m:r>
                          </m:sup>
                        </m:sSup>
                      </m:den>
                    </m:f>
                  </m:oMath>
                </a14:m>
                <a:r>
                  <a:rPr lang="en-US" dirty="0"/>
                  <a:t> </a:t>
                </a:r>
              </a:p>
              <a:p>
                <a:r>
                  <a:rPr lang="en-US" dirty="0"/>
                  <a:t>Use chain rule with g(z) = </a:t>
                </a:r>
                <a14:m>
                  <m:oMath xmlns:m="http://schemas.openxmlformats.org/officeDocument/2006/math">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oMath>
                </a14:m>
                <a:endParaRPr lang="en-US" dirty="0"/>
              </a:p>
              <a:p>
                <a14:m>
                  <m:oMath xmlns:m="http://schemas.openxmlformats.org/officeDocument/2006/math">
                    <m:f>
                      <m:fPr>
                        <m:ctrlPr>
                          <a:rPr lang="mr-IN" i="1" smtClean="0">
                            <a:latin typeface="Cambria Math" panose="02040503050406030204" pitchFamily="18" charset="0"/>
                          </a:rPr>
                        </m:ctrlPr>
                      </m:fPr>
                      <m:num>
                        <m:r>
                          <a:rPr lang="mr-IN" i="1" smtClean="0">
                            <a:latin typeface="Cambria Math" charset="0"/>
                          </a:rPr>
                          <m:t>𝛿</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m:t>
                            </m:r>
                          </m:e>
                        </m:d>
                        <m:r>
                          <a:rPr lang="en-US" b="0" i="1" smtClean="0">
                            <a:latin typeface="Cambria Math" charset="0"/>
                          </a:rPr>
                          <m:t> )</m:t>
                        </m:r>
                      </m:num>
                      <m:den>
                        <m:r>
                          <a:rPr lang="mr-IN" i="1" smtClean="0">
                            <a:latin typeface="Cambria Math" charset="0"/>
                          </a:rPr>
                          <m:t>𝛿</m:t>
                        </m:r>
                        <m:r>
                          <a:rPr lang="en-US" b="0" i="1" smtClean="0">
                            <a:latin typeface="Cambria Math" charset="0"/>
                          </a:rPr>
                          <m:t>(</m:t>
                        </m:r>
                        <m:r>
                          <a:rPr lang="en-US" b="0" i="1" smtClean="0">
                            <a:latin typeface="Cambria Math" charset="0"/>
                          </a:rPr>
                          <m:t>𝑧</m:t>
                        </m:r>
                        <m:r>
                          <a:rPr lang="en-US" b="0" i="1" smtClean="0">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i="1">
                            <a:latin typeface="Cambria Math" charset="0"/>
                          </a:rPr>
                          <m:t>𝑧</m:t>
                        </m:r>
                        <m:r>
                          <a:rPr lang="en-US" b="0" i="1" smtClean="0">
                            <a:latin typeface="Cambria Math" charset="0"/>
                          </a:rPr>
                          <m:t>)</m:t>
                        </m:r>
                        <m:r>
                          <a:rPr lang="en-US" i="1">
                            <a:latin typeface="Cambria Math" charset="0"/>
                          </a:rPr>
                          <m:t>)</m:t>
                        </m:r>
                      </m:den>
                    </m:f>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b="0" i="1" smtClean="0">
                            <a:latin typeface="Cambria Math" charset="0"/>
                          </a:rPr>
                          <m:t>𝑔</m:t>
                        </m:r>
                        <m:r>
                          <a:rPr lang="en-US" b="0" i="1" smtClean="0">
                            <a:latin typeface="Cambria Math" charset="0"/>
                          </a:rPr>
                          <m:t>(</m:t>
                        </m:r>
                        <m:r>
                          <a:rPr lang="en-US" b="0" i="1" smtClean="0">
                            <a:latin typeface="Cambria Math" charset="0"/>
                          </a:rPr>
                          <m:t>𝑧</m:t>
                        </m:r>
                        <m:r>
                          <a:rPr lang="en-US" b="0" i="1" smtClean="0">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smtClean="0">
                            <a:latin typeface="Cambria Math" panose="02040503050406030204" pitchFamily="18" charset="0"/>
                          </a:rPr>
                        </m:ctrlPr>
                      </m:fPr>
                      <m:num>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num>
                      <m:den>
                        <m:sSup>
                          <m:sSupPr>
                            <m:ctrlPr>
                              <a:rPr lang="is-IS" i="1" smtClean="0">
                                <a:latin typeface="Cambria Math" panose="02040503050406030204" pitchFamily="18" charset="0"/>
                              </a:rPr>
                            </m:ctrlPr>
                          </m:sSupPr>
                          <m:e>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e>
                          <m:sup>
                            <m:r>
                              <a:rPr lang="is-IS" i="1" smtClean="0">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m:t>
                        </m:r>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b="0" i="1" smtClean="0">
                            <a:latin typeface="Cambria Math" charset="0"/>
                          </a:rPr>
                          <m:t>)</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r>
                      <a:rPr lang="en-US" b="0" i="0" smtClean="0">
                        <a:latin typeface="Cambria Math" charset="0"/>
                      </a:rPr>
                      <m:t>  </m:t>
                    </m:r>
                  </m:oMath>
                </a14:m>
                <a:r>
                  <a:rPr lang="en-US" dirty="0"/>
                  <a:t>- </a:t>
                </a:r>
                <a14:m>
                  <m:oMath xmlns:m="http://schemas.openxmlformats.org/officeDocument/2006/math">
                    <m:f>
                      <m:fPr>
                        <m:ctrlPr>
                          <a:rPr lang="mr-IN" i="1">
                            <a:latin typeface="Cambria Math" panose="02040503050406030204" pitchFamily="18" charset="0"/>
                          </a:rPr>
                        </m:ctrlPr>
                      </m:fPr>
                      <m:num>
                        <m:r>
                          <a:rPr lang="en-US" b="0" i="1" smtClean="0">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den>
                    </m:f>
                  </m:oMath>
                </a14:m>
                <a:r>
                  <a:rPr lang="en-US" dirty="0"/>
                  <a:t> - </a:t>
                </a:r>
                <a14:m>
                  <m:oMath xmlns:m="http://schemas.openxmlformats.org/officeDocument/2006/math">
                    <m:f>
                      <m:fPr>
                        <m:ctrlPr>
                          <a:rPr lang="mr-IN" i="1">
                            <a:latin typeface="Cambria Math" panose="02040503050406030204" pitchFamily="18" charset="0"/>
                          </a:rPr>
                        </m:ctrlPr>
                      </m:fPr>
                      <m:num>
                        <m:r>
                          <a:rPr lang="en-US" i="1">
                            <a:latin typeface="Cambria Math" charset="0"/>
                          </a:rPr>
                          <m:t>1</m:t>
                        </m:r>
                      </m:num>
                      <m:den>
                        <m:sSup>
                          <m:sSupPr>
                            <m:ctrlPr>
                              <a:rPr lang="is-IS" i="1">
                                <a:latin typeface="Cambria Math" panose="02040503050406030204" pitchFamily="18" charset="0"/>
                              </a:rPr>
                            </m:ctrlPr>
                          </m:sSupPr>
                          <m:e>
                            <m:r>
                              <a:rPr lang="en-US" i="1">
                                <a:latin typeface="Cambria Math" charset="0"/>
                              </a:rPr>
                              <m:t>(1+</m:t>
                            </m:r>
                            <m:sSup>
                              <m:sSupPr>
                                <m:ctrlPr>
                                  <a:rPr lang="mr-IN" i="1">
                                    <a:latin typeface="Cambria Math" panose="02040503050406030204" pitchFamily="18" charset="0"/>
                                  </a:rPr>
                                </m:ctrlPr>
                              </m:sSupPr>
                              <m:e>
                                <m:r>
                                  <a:rPr lang="mr-IN" i="1">
                                    <a:latin typeface="Cambria Math" charset="0"/>
                                  </a:rPr>
                                  <m:t>𝑒</m:t>
                                </m:r>
                              </m:e>
                              <m:sup>
                                <m:r>
                                  <a:rPr lang="mr-IN" i="1">
                                    <a:latin typeface="Cambria Math" charset="0"/>
                                  </a:rPr>
                                  <m:t>−</m:t>
                                </m:r>
                                <m:r>
                                  <a:rPr lang="en-US" i="1">
                                    <a:latin typeface="Cambria Math" charset="0"/>
                                  </a:rPr>
                                  <m:t>𝑧</m:t>
                                </m:r>
                              </m:sup>
                            </m:sSup>
                            <m:r>
                              <a:rPr lang="en-US" i="1">
                                <a:latin typeface="Cambria Math" charset="0"/>
                              </a:rPr>
                              <m:t>)</m:t>
                            </m:r>
                          </m:e>
                          <m:sup>
                            <m:r>
                              <a:rPr lang="is-IS" i="1">
                                <a:latin typeface="Cambria Math" charset="0"/>
                              </a:rPr>
                              <m:t>2</m:t>
                            </m:r>
                          </m:sup>
                        </m:sSup>
                      </m:den>
                    </m:f>
                  </m:oMath>
                </a14:m>
                <a:endParaRPr lang="en-US" dirty="0"/>
              </a:p>
              <a:p>
                <a:endParaRPr lang="en-US" dirty="0"/>
              </a:p>
              <a:p>
                <a:r>
                  <a:rPr lang="en-US" dirty="0"/>
                  <a:t>Nice form of answer is </a:t>
                </a:r>
                <a14:m>
                  <m:oMath xmlns:m="http://schemas.openxmlformats.org/officeDocument/2006/math">
                    <m:f>
                      <m:fPr>
                        <m:ctrlPr>
                          <a:rPr lang="mr-IN" i="1">
                            <a:latin typeface="Cambria Math" panose="02040503050406030204" pitchFamily="18" charset="0"/>
                          </a:rPr>
                        </m:ctrlPr>
                      </m:fPr>
                      <m:num>
                        <m:r>
                          <a:rPr lang="mr-IN" i="1">
                            <a:latin typeface="Cambria Math" charset="0"/>
                          </a:rPr>
                          <m:t>𝛿</m:t>
                        </m:r>
                        <m:r>
                          <a:rPr lang="en-US" i="1">
                            <a:latin typeface="Cambria Math" charset="0"/>
                          </a:rPr>
                          <m:t>(</m:t>
                        </m:r>
                        <m:r>
                          <a:rPr lang="en-US" i="1">
                            <a:latin typeface="Cambria Math" charset="0"/>
                          </a:rPr>
                          <m:t>𝑓</m:t>
                        </m:r>
                        <m:d>
                          <m:dPr>
                            <m:ctrlPr>
                              <a:rPr lang="en-US" i="1">
                                <a:latin typeface="Cambria Math" panose="02040503050406030204" pitchFamily="18" charset="0"/>
                              </a:rPr>
                            </m:ctrlPr>
                          </m:dPr>
                          <m:e>
                            <m:r>
                              <a:rPr lang="en-US" i="1">
                                <a:latin typeface="Cambria Math" charset="0"/>
                              </a:rPr>
                              <m:t>𝑔</m:t>
                            </m:r>
                            <m:r>
                              <a:rPr lang="en-US" i="1">
                                <a:latin typeface="Cambria Math" charset="0"/>
                              </a:rPr>
                              <m:t>(</m:t>
                            </m:r>
                            <m:r>
                              <a:rPr lang="en-US" i="1">
                                <a:latin typeface="Cambria Math" charset="0"/>
                              </a:rPr>
                              <m:t>𝑧</m:t>
                            </m:r>
                            <m:r>
                              <a:rPr lang="en-US" i="1">
                                <a:latin typeface="Cambria Math" charset="0"/>
                              </a:rPr>
                              <m:t>)</m:t>
                            </m:r>
                          </m:e>
                        </m:d>
                        <m:r>
                          <a:rPr lang="en-US" i="1">
                            <a:latin typeface="Cambria Math" charset="0"/>
                          </a:rPr>
                          <m:t> )</m:t>
                        </m:r>
                      </m:num>
                      <m:den>
                        <m:r>
                          <a:rPr lang="mr-IN" i="1">
                            <a:latin typeface="Cambria Math" charset="0"/>
                          </a:rPr>
                          <m:t>𝛿</m:t>
                        </m:r>
                        <m:r>
                          <a:rPr lang="en-US" i="1">
                            <a:latin typeface="Cambria Math" charset="0"/>
                          </a:rPr>
                          <m:t>(</m:t>
                        </m:r>
                        <m:r>
                          <a:rPr lang="en-US" i="1">
                            <a:latin typeface="Cambria Math" charset="0"/>
                          </a:rPr>
                          <m:t>𝑧</m:t>
                        </m:r>
                        <m:r>
                          <a:rPr lang="en-US" i="1">
                            <a:latin typeface="Cambria Math" charset="0"/>
                          </a:rPr>
                          <m:t>)</m:t>
                        </m:r>
                      </m:den>
                    </m:f>
                  </m:oMath>
                </a14:m>
                <a:r>
                  <a:rPr lang="en-US" dirty="0"/>
                  <a:t>=f(z) (1-f(z))</a:t>
                </a:r>
              </a:p>
              <a:p>
                <a:r>
                  <a:rPr lang="en-US" dirty="0"/>
                  <a:t>How do you get this in terms of weights and biases?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898" t="-71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Gradient of a sigmoidal neuron</a:t>
            </a:r>
          </a:p>
        </p:txBody>
      </p:sp>
    </p:spTree>
    <p:extLst>
      <p:ext uri="{BB962C8B-B14F-4D97-AF65-F5344CB8AC3E}">
        <p14:creationId xmlns:p14="http://schemas.microsoft.com/office/powerpoint/2010/main" val="386111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2E791-E0BE-B349-92CA-59ED7483CD94}"/>
              </a:ext>
            </a:extLst>
          </p:cNvPr>
          <p:cNvSpPr>
            <a:spLocks noGrp="1"/>
          </p:cNvSpPr>
          <p:nvPr>
            <p:ph idx="1"/>
          </p:nvPr>
        </p:nvSpPr>
        <p:spPr/>
        <p:txBody>
          <a:bodyPr/>
          <a:lstStyle/>
          <a:p>
            <a:r>
              <a:rPr lang="en-US" dirty="0"/>
              <a:t>Propagates gradient backward through the circuit, by using the chain rule of differentiation </a:t>
            </a:r>
          </a:p>
          <a:p>
            <a:r>
              <a:rPr lang="en-US" dirty="0"/>
              <a:t>f(g(x))=f’(g)</a:t>
            </a:r>
            <a:r>
              <a:rPr lang="en-US" b="1" dirty="0"/>
              <a:t>g’(x)  </a:t>
            </a:r>
            <a:r>
              <a:rPr lang="en-US" dirty="0"/>
              <a:t>“opens out g”</a:t>
            </a:r>
            <a:endParaRPr lang="en-US" b="1" dirty="0"/>
          </a:p>
        </p:txBody>
      </p:sp>
      <p:sp>
        <p:nvSpPr>
          <p:cNvPr id="3" name="Title 2">
            <a:extLst>
              <a:ext uri="{FF2B5EF4-FFF2-40B4-BE49-F238E27FC236}">
                <a16:creationId xmlns:a16="http://schemas.microsoft.com/office/drawing/2014/main" id="{A901B7D2-1217-FE42-A842-F7A47796AD86}"/>
              </a:ext>
            </a:extLst>
          </p:cNvPr>
          <p:cNvSpPr>
            <a:spLocks noGrp="1"/>
          </p:cNvSpPr>
          <p:nvPr>
            <p:ph type="title"/>
          </p:nvPr>
        </p:nvSpPr>
        <p:spPr/>
        <p:txBody>
          <a:bodyPr/>
          <a:lstStyle/>
          <a:p>
            <a:r>
              <a:rPr lang="en-US" dirty="0"/>
              <a:t>Backpropagation </a:t>
            </a:r>
          </a:p>
        </p:txBody>
      </p:sp>
      <p:pic>
        <p:nvPicPr>
          <p:cNvPr id="6" name="Picture 5">
            <a:extLst>
              <a:ext uri="{FF2B5EF4-FFF2-40B4-BE49-F238E27FC236}">
                <a16:creationId xmlns:a16="http://schemas.microsoft.com/office/drawing/2014/main" id="{ECA59C5E-67B3-9E42-B982-82D708E72531}"/>
              </a:ext>
            </a:extLst>
          </p:cNvPr>
          <p:cNvPicPr>
            <a:picLocks noChangeAspect="1"/>
          </p:cNvPicPr>
          <p:nvPr/>
        </p:nvPicPr>
        <p:blipFill>
          <a:blip r:embed="rId2"/>
          <a:stretch>
            <a:fillRect/>
          </a:stretch>
        </p:blipFill>
        <p:spPr>
          <a:xfrm>
            <a:off x="428744" y="2903718"/>
            <a:ext cx="7962900" cy="3365500"/>
          </a:xfrm>
          <a:prstGeom prst="rect">
            <a:avLst/>
          </a:prstGeom>
        </p:spPr>
      </p:pic>
    </p:spTree>
    <p:extLst>
      <p:ext uri="{BB962C8B-B14F-4D97-AF65-F5344CB8AC3E}">
        <p14:creationId xmlns:p14="http://schemas.microsoft.com/office/powerpoint/2010/main" val="1256413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523819"/>
              </a:xfrm>
            </p:spPr>
            <p:txBody>
              <a:bodyPr>
                <a:normAutofit lnSpcReduction="10000"/>
              </a:bodyPr>
              <a:lstStyle/>
              <a:p>
                <a:r>
                  <a:rPr lang="en-US" dirty="0"/>
                  <a:t>30 nodes in hidden layer</a:t>
                </a:r>
              </a:p>
              <a:p>
                <a:r>
                  <a:rPr lang="en-US" dirty="0"/>
                  <a:t>30 epochs</a:t>
                </a:r>
              </a:p>
              <a:p>
                <a:r>
                  <a:rPr lang="en-US" dirty="0"/>
                  <a:t>Mini-batch size </a:t>
                </a:r>
                <a14:m>
                  <m:oMath xmlns:m="http://schemas.openxmlformats.org/officeDocument/2006/math">
                    <m:r>
                      <a:rPr lang="en-US" b="0" i="1" smtClean="0">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smtClean="0">
                        <a:latin typeface="Cambria Math" panose="02040503050406030204" pitchFamily="18" charset="0"/>
                      </a:rPr>
                      <m:t>𝜼</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Best accuracy at epoch 28: 95.42%</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523819"/>
              </a:xfrm>
              <a:blipFill rotWithShape="0">
                <a:blip r:embed="rId3"/>
                <a:stretch>
                  <a:fillRect l="-1244" t="-253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First attempt</a:t>
            </a:r>
          </a:p>
        </p:txBody>
      </p:sp>
      <p:pic>
        <p:nvPicPr>
          <p:cNvPr id="5" name="Picture 4"/>
          <p:cNvPicPr>
            <a:picLocks noChangeAspect="1"/>
          </p:cNvPicPr>
          <p:nvPr/>
        </p:nvPicPr>
        <p:blipFill rotWithShape="1">
          <a:blip r:embed="rId4"/>
          <a:srcRect l="6398" t="42836" r="39099" b="30058"/>
          <a:stretch/>
        </p:blipFill>
        <p:spPr>
          <a:xfrm>
            <a:off x="1828799" y="3185583"/>
            <a:ext cx="5653147" cy="2294031"/>
          </a:xfrm>
          <a:prstGeom prst="rect">
            <a:avLst/>
          </a:prstGeom>
        </p:spPr>
      </p:pic>
    </p:spTree>
    <p:extLst>
      <p:ext uri="{BB962C8B-B14F-4D97-AF65-F5344CB8AC3E}">
        <p14:creationId xmlns:p14="http://schemas.microsoft.com/office/powerpoint/2010/main" val="40166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b="1"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=3.0</m:t>
                    </m:r>
                  </m:oMath>
                </a14:m>
                <a:endParaRPr lang="en-US" dirty="0"/>
              </a:p>
              <a:p>
                <a:r>
                  <a:rPr lang="en-US" dirty="0"/>
                  <a:t>Improves </a:t>
                </a:r>
                <a:r>
                  <a:rPr lang="en-US" b="1" dirty="0"/>
                  <a:t>accuracy to 96.59%</a:t>
                </a:r>
              </a:p>
              <a:p>
                <a:pPr lvl="1"/>
                <a:r>
                  <a:rPr lang="en-US" dirty="0"/>
                  <a:t>Although depends on initialization: some runs give worse results</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Second attempt</a:t>
            </a:r>
          </a:p>
        </p:txBody>
      </p:sp>
    </p:spTree>
    <p:extLst>
      <p:ext uri="{BB962C8B-B14F-4D97-AF65-F5344CB8AC3E}">
        <p14:creationId xmlns:p14="http://schemas.microsoft.com/office/powerpoint/2010/main" val="127235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100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b="1" dirty="0"/>
                  <a:t>Learning rate </a:t>
                </a:r>
                <a14:m>
                  <m:oMath xmlns:m="http://schemas.openxmlformats.org/officeDocument/2006/math">
                    <m:r>
                      <a:rPr lang="en-US" b="1" i="1">
                        <a:latin typeface="Cambria Math" panose="02040503050406030204" pitchFamily="18" charset="0"/>
                      </a:rPr>
                      <m:t>𝜼</m:t>
                    </m:r>
                    <m:r>
                      <a:rPr lang="en-US" b="1" i="1">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𝟎𝟎𝟏</m:t>
                    </m:r>
                  </m:oMath>
                </a14:m>
                <a:endParaRPr lang="en-US" b="1"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Third attempt</a:t>
            </a:r>
          </a:p>
        </p:txBody>
      </p:sp>
      <p:pic>
        <p:nvPicPr>
          <p:cNvPr id="4" name="Picture 3"/>
          <p:cNvPicPr>
            <a:picLocks noChangeAspect="1"/>
          </p:cNvPicPr>
          <p:nvPr/>
        </p:nvPicPr>
        <p:blipFill rotWithShape="1">
          <a:blip r:embed="rId3"/>
          <a:srcRect l="3645" t="32913" r="61562" b="41844"/>
          <a:stretch/>
        </p:blipFill>
        <p:spPr>
          <a:xfrm>
            <a:off x="1238249" y="3409949"/>
            <a:ext cx="7109095" cy="2767014"/>
          </a:xfrm>
          <a:prstGeom prst="rect">
            <a:avLst/>
          </a:prstGeom>
        </p:spPr>
      </p:pic>
    </p:spTree>
    <p:extLst>
      <p:ext uri="{BB962C8B-B14F-4D97-AF65-F5344CB8AC3E}">
        <p14:creationId xmlns:p14="http://schemas.microsoft.com/office/powerpoint/2010/main" val="2048822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What do we do if the output is essentially noise?</a:t>
                </a:r>
              </a:p>
              <a:p>
                <a:r>
                  <a:rPr lang="en-US" dirty="0"/>
                  <a:t>Suppose we ran the following as our first attempt:</a:t>
                </a:r>
              </a:p>
              <a:p>
                <a:r>
                  <a:rPr lang="en-US" dirty="0"/>
                  <a:t>30 nodes in hidden layer</a:t>
                </a:r>
              </a:p>
              <a:p>
                <a:r>
                  <a:rPr lang="en-US" dirty="0"/>
                  <a:t>30 epochs</a:t>
                </a:r>
              </a:p>
              <a:p>
                <a:r>
                  <a:rPr lang="en-US" dirty="0"/>
                  <a:t>Mini-batch size </a:t>
                </a:r>
                <a14:m>
                  <m:oMath xmlns:m="http://schemas.openxmlformats.org/officeDocument/2006/math">
                    <m:r>
                      <a:rPr lang="en-US" i="1">
                        <a:latin typeface="Cambria Math" panose="02040503050406030204" pitchFamily="18" charset="0"/>
                      </a:rPr>
                      <m:t>=10</m:t>
                    </m:r>
                  </m:oMath>
                </a14:m>
                <a:endParaRPr lang="en-US" dirty="0"/>
              </a:p>
              <a:p>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=100.0</m:t>
                    </m:r>
                  </m:oMath>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3"/>
                <a:stretch>
                  <a:fillRect l="-1244" t="-202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Debugging a neural network</a:t>
            </a:r>
          </a:p>
        </p:txBody>
      </p:sp>
      <p:pic>
        <p:nvPicPr>
          <p:cNvPr id="4" name="Picture 3"/>
          <p:cNvPicPr>
            <a:picLocks noChangeAspect="1"/>
          </p:cNvPicPr>
          <p:nvPr/>
        </p:nvPicPr>
        <p:blipFill rotWithShape="1">
          <a:blip r:embed="rId4"/>
          <a:srcRect l="5348" t="38575" r="46106" b="27116"/>
          <a:stretch/>
        </p:blipFill>
        <p:spPr>
          <a:xfrm>
            <a:off x="1924333" y="4051145"/>
            <a:ext cx="5650173" cy="2572094"/>
          </a:xfrm>
          <a:prstGeom prst="rect">
            <a:avLst/>
          </a:prstGeom>
        </p:spPr>
      </p:pic>
    </p:spTree>
    <p:extLst>
      <p:ext uri="{BB962C8B-B14F-4D97-AF65-F5344CB8AC3E}">
        <p14:creationId xmlns:p14="http://schemas.microsoft.com/office/powerpoint/2010/main" val="220826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4" y="1374247"/>
            <a:ext cx="6604686"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34806" y="2891246"/>
                <a:ext cx="2909194"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0</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1</m:t>
                          </m:r>
                        </m:sub>
                      </m:sSub>
                      <m:r>
                        <a:rPr lang="en-US" sz="2800" i="1">
                          <a:latin typeface="Cambria Math" panose="02040503050406030204" pitchFamily="18" charset="0"/>
                        </a:rPr>
                        <m:t>𝑥</m:t>
                      </m:r>
                    </m:oMath>
                  </m:oMathPara>
                </a14:m>
                <a:endParaRPr lang="en-US" sz="2800" dirty="0"/>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rPr>
                        <m:t>=3.81+0.03</m:t>
                      </m:r>
                      <m:r>
                        <a:rPr lang="en-US" sz="2800" i="1">
                          <a:latin typeface="Cambria Math" panose="02040503050406030204" pitchFamily="18" charset="0"/>
                        </a:rPr>
                        <m:t>𝑥</m:t>
                      </m:r>
                    </m:oMath>
                  </m:oMathPara>
                </a14:m>
                <a:endParaRPr lang="en-US" sz="28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34806" y="2891246"/>
                <a:ext cx="2909194" cy="18158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B0B291A-D4E4-2D46-8695-27A502C9621F}"/>
                  </a:ext>
                </a:extLst>
              </p:cNvPr>
              <p:cNvSpPr/>
              <p:nvPr/>
            </p:nvSpPr>
            <p:spPr>
              <a:xfrm>
                <a:off x="6438708" y="4410963"/>
                <a:ext cx="25013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nary>
                        <m:naryPr>
                          <m:chr m:val="∑"/>
                          <m:supHide m:val="on"/>
                          <m:ctrlPr>
                            <a:rPr lang="en-US" sz="2400" i="1" smtClean="0">
                              <a:latin typeface="Cambria Math" panose="02040503050406030204" pitchFamily="18" charset="0"/>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𝑖</m:t>
                          </m:r>
                        </m:sub>
                        <m:sup/>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𝑖</m:t>
                              </m:r>
                            </m:sup>
                          </m:sSup>
                        </m:e>
                      </m:nary>
                    </m:oMath>
                  </m:oMathPara>
                </a14:m>
                <a:endParaRPr lang="en-US" sz="2400" dirty="0"/>
              </a:p>
            </p:txBody>
          </p:sp>
        </mc:Choice>
        <mc:Fallback xmlns="">
          <p:sp>
            <p:nvSpPr>
              <p:cNvPr id="7" name="Rectangle 6">
                <a:extLst>
                  <a:ext uri="{FF2B5EF4-FFF2-40B4-BE49-F238E27FC236}">
                    <a16:creationId xmlns:a16="http://schemas.microsoft.com/office/drawing/2014/main" id="{4B0B291A-D4E4-2D46-8695-27A502C9621F}"/>
                  </a:ext>
                </a:extLst>
              </p:cNvPr>
              <p:cNvSpPr>
                <a:spLocks noRot="1" noChangeAspect="1" noMove="1" noResize="1" noEditPoints="1" noAdjustHandles="1" noChangeArrowheads="1" noChangeShapeType="1" noTextEdit="1"/>
              </p:cNvSpPr>
              <p:nvPr/>
            </p:nvSpPr>
            <p:spPr>
              <a:xfrm>
                <a:off x="6438708" y="4410963"/>
                <a:ext cx="2501389" cy="988540"/>
              </a:xfrm>
              <a:prstGeom prst="rect">
                <a:avLst/>
              </a:prstGeom>
              <a:blipFill>
                <a:blip r:embed="rId4"/>
                <a:stretch>
                  <a:fillRect t="-130380" r="-1508" b="-179747"/>
                </a:stretch>
              </a:blipFill>
            </p:spPr>
            <p:txBody>
              <a:bodyPr/>
              <a:lstStyle/>
              <a:p>
                <a:r>
                  <a:rPr lang="en-US">
                    <a:noFill/>
                  </a:rPr>
                  <a:t> </a:t>
                </a:r>
              </a:p>
            </p:txBody>
          </p:sp>
        </mc:Fallback>
      </mc:AlternateContent>
    </p:spTree>
    <p:extLst>
      <p:ext uri="{BB962C8B-B14F-4D97-AF65-F5344CB8AC3E}">
        <p14:creationId xmlns:p14="http://schemas.microsoft.com/office/powerpoint/2010/main" val="3830038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can we do?</a:t>
            </a:r>
          </a:p>
          <a:p>
            <a:pPr lvl="1"/>
            <a:r>
              <a:rPr lang="en-US" dirty="0"/>
              <a:t>Should we change the learning rate?</a:t>
            </a:r>
          </a:p>
          <a:p>
            <a:pPr lvl="1"/>
            <a:r>
              <a:rPr lang="en-US" dirty="0"/>
              <a:t>Should we initialize differently?</a:t>
            </a:r>
          </a:p>
          <a:p>
            <a:pPr lvl="1"/>
            <a:r>
              <a:rPr lang="en-US" dirty="0"/>
              <a:t>Do we need more training data?</a:t>
            </a:r>
          </a:p>
          <a:p>
            <a:pPr lvl="1"/>
            <a:r>
              <a:rPr lang="en-US" dirty="0"/>
              <a:t>Should we change the architecture?</a:t>
            </a:r>
          </a:p>
          <a:p>
            <a:pPr lvl="1"/>
            <a:r>
              <a:rPr lang="en-US" dirty="0"/>
              <a:t>Should we run for more epochs?</a:t>
            </a:r>
          </a:p>
          <a:p>
            <a:pPr lvl="1"/>
            <a:r>
              <a:rPr lang="en-US" dirty="0"/>
              <a:t>Are the features relevant for the problem (i.e. is the Bayes error rate reasonable)?</a:t>
            </a:r>
          </a:p>
          <a:p>
            <a:r>
              <a:rPr lang="en-US" dirty="0"/>
              <a:t>Debugging is an art</a:t>
            </a:r>
          </a:p>
          <a:p>
            <a:pPr lvl="1"/>
            <a:r>
              <a:rPr lang="en-US" dirty="0"/>
              <a:t>We’ll develop good heuristics for choosing good architectures and hyper parameters</a:t>
            </a:r>
          </a:p>
        </p:txBody>
      </p:sp>
      <p:sp>
        <p:nvSpPr>
          <p:cNvPr id="3" name="Title 2"/>
          <p:cNvSpPr>
            <a:spLocks noGrp="1"/>
          </p:cNvSpPr>
          <p:nvPr>
            <p:ph type="title"/>
          </p:nvPr>
        </p:nvSpPr>
        <p:spPr/>
        <p:txBody>
          <a:bodyPr/>
          <a:lstStyle/>
          <a:p>
            <a:r>
              <a:rPr lang="en-US" dirty="0"/>
              <a:t>Debugging a neural network</a:t>
            </a:r>
          </a:p>
        </p:txBody>
      </p:sp>
    </p:spTree>
    <p:extLst>
      <p:ext uri="{BB962C8B-B14F-4D97-AF65-F5344CB8AC3E}">
        <p14:creationId xmlns:p14="http://schemas.microsoft.com/office/powerpoint/2010/main" val="55629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Need to compare to some baselines</a:t>
            </a:r>
          </a:p>
          <a:p>
            <a:r>
              <a:rPr lang="en-US" dirty="0"/>
              <a:t>Random guessing: 10% accuracy</a:t>
            </a:r>
          </a:p>
          <a:p>
            <a:pPr lvl="1"/>
            <a:r>
              <a:rPr lang="en-US" dirty="0"/>
              <a:t>Our network does much better</a:t>
            </a:r>
          </a:p>
          <a:p>
            <a:r>
              <a:rPr lang="en-US" dirty="0"/>
              <a:t>Simple idea: How dark is the image?</a:t>
            </a:r>
          </a:p>
          <a:p>
            <a:pPr lvl="1"/>
            <a:r>
              <a:rPr lang="en-US" dirty="0"/>
              <a:t>E.g. a 2 will typically be darker than a 1</a:t>
            </a:r>
          </a:p>
        </p:txBody>
      </p:sp>
      <p:sp>
        <p:nvSpPr>
          <p:cNvPr id="3" name="Title 2"/>
          <p:cNvSpPr>
            <a:spLocks noGrp="1"/>
          </p:cNvSpPr>
          <p:nvPr>
            <p:ph type="title"/>
          </p:nvPr>
        </p:nvSpPr>
        <p:spPr/>
        <p:txBody>
          <a:bodyPr/>
          <a:lstStyle/>
          <a:p>
            <a:r>
              <a:rPr lang="en-US" dirty="0"/>
              <a:t>How well does our network do?</a:t>
            </a:r>
          </a:p>
        </p:txBody>
      </p:sp>
      <p:pic>
        <p:nvPicPr>
          <p:cNvPr id="9218"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471042"/>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46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Compute average darkness for each digit from the training data</a:t>
            </a:r>
          </a:p>
          <a:p>
            <a:r>
              <a:rPr lang="en-US" dirty="0"/>
              <a:t>Classify an image based on the digit with the closest average darkness</a:t>
            </a:r>
          </a:p>
          <a:p>
            <a:r>
              <a:rPr lang="en-US" dirty="0"/>
              <a:t> This gives 22.25% accuracy</a:t>
            </a:r>
          </a:p>
          <a:p>
            <a:pPr lvl="1"/>
            <a:r>
              <a:rPr lang="en-US" dirty="0"/>
              <a:t>Better than random guessing</a:t>
            </a:r>
          </a:p>
        </p:txBody>
      </p:sp>
      <p:sp>
        <p:nvSpPr>
          <p:cNvPr id="3" name="Title 2"/>
          <p:cNvSpPr>
            <a:spLocks noGrp="1"/>
          </p:cNvSpPr>
          <p:nvPr>
            <p:ph type="title"/>
          </p:nvPr>
        </p:nvSpPr>
        <p:spPr/>
        <p:txBody>
          <a:bodyPr/>
          <a:lstStyle/>
          <a:p>
            <a:r>
              <a:rPr lang="en-US" dirty="0"/>
              <a:t>Average darkness</a:t>
            </a:r>
          </a:p>
        </p:txBody>
      </p:sp>
      <p:pic>
        <p:nvPicPr>
          <p:cNvPr id="4" name="Picture 2" descr="http://neuralnetworksanddeeplearning.com/images/mnist_2_and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22" y="3716706"/>
            <a:ext cx="60960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52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Using default settings in SVM </a:t>
            </a:r>
            <a:r>
              <a:rPr lang="en-US" dirty="0" err="1"/>
              <a:t>scikit</a:t>
            </a:r>
            <a:r>
              <a:rPr lang="en-US" dirty="0"/>
              <a:t>-learn (a Python library) gives 94.35% accuracy</a:t>
            </a:r>
          </a:p>
          <a:p>
            <a:pPr lvl="1"/>
            <a:r>
              <a:rPr lang="en-US" dirty="0"/>
              <a:t>It’s possible to optimize tuning parameters to achieve 98.5% accuracy</a:t>
            </a:r>
          </a:p>
          <a:p>
            <a:r>
              <a:rPr lang="en-US" dirty="0"/>
              <a:t>Can neural networks do better?</a:t>
            </a:r>
          </a:p>
          <a:p>
            <a:r>
              <a:rPr lang="en-US" dirty="0"/>
              <a:t>Yes!</a:t>
            </a:r>
          </a:p>
          <a:p>
            <a:pPr lvl="1"/>
            <a:r>
              <a:rPr lang="en-US" dirty="0"/>
              <a:t>Record set in 2013 was 99.79% accuracy (only 21 wrong in the test data)</a:t>
            </a:r>
          </a:p>
          <a:p>
            <a:pPr lvl="1"/>
            <a:r>
              <a:rPr lang="en-US" dirty="0"/>
              <a:t>Can you do better?</a:t>
            </a:r>
          </a:p>
        </p:txBody>
      </p:sp>
      <p:sp>
        <p:nvSpPr>
          <p:cNvPr id="3" name="Title 2"/>
          <p:cNvSpPr>
            <a:spLocks noGrp="1"/>
          </p:cNvSpPr>
          <p:nvPr>
            <p:ph type="title"/>
          </p:nvPr>
        </p:nvSpPr>
        <p:spPr/>
        <p:txBody>
          <a:bodyPr/>
          <a:lstStyle/>
          <a:p>
            <a:r>
              <a:rPr lang="en-US" dirty="0"/>
              <a:t>Support Vector Machine (SVM)</a:t>
            </a:r>
          </a:p>
        </p:txBody>
      </p:sp>
      <p:pic>
        <p:nvPicPr>
          <p:cNvPr id="10242" name="Picture 2" descr="http://neuralnetworksanddeeplearning.com/images/mnist_really_bad_images.png"/>
          <p:cNvPicPr>
            <a:picLocks noChangeAspect="1" noChangeArrowheads="1"/>
          </p:cNvPicPr>
          <p:nvPr/>
        </p:nvPicPr>
        <p:blipFill rotWithShape="1">
          <a:blip r:embed="rId3">
            <a:extLst>
              <a:ext uri="{28A0092B-C50C-407E-A947-70E740481C1C}">
                <a14:useLocalDpi xmlns:a14="http://schemas.microsoft.com/office/drawing/2010/main" val="0"/>
              </a:ext>
            </a:extLst>
          </a:blip>
          <a:srcRect l="9444" t="6676" r="7729" b="9517"/>
          <a:stretch/>
        </p:blipFill>
        <p:spPr bwMode="auto">
          <a:xfrm>
            <a:off x="709684" y="4817660"/>
            <a:ext cx="7983940" cy="169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58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64CCD-3379-B44C-A8D0-57DE0E11837C}"/>
              </a:ext>
            </a:extLst>
          </p:cNvPr>
          <p:cNvSpPr>
            <a:spLocks noGrp="1"/>
          </p:cNvSpPr>
          <p:nvPr>
            <p:ph type="title"/>
          </p:nvPr>
        </p:nvSpPr>
        <p:spPr>
          <a:xfrm>
            <a:off x="0" y="3285641"/>
            <a:ext cx="8391644" cy="798991"/>
          </a:xfrm>
        </p:spPr>
        <p:txBody>
          <a:bodyPr/>
          <a:lstStyle/>
          <a:p>
            <a:r>
              <a:rPr lang="en-US" dirty="0"/>
              <a:t>Regularization</a:t>
            </a:r>
          </a:p>
        </p:txBody>
      </p:sp>
    </p:spTree>
    <p:extLst>
      <p:ext uri="{BB962C8B-B14F-4D97-AF65-F5344CB8AC3E}">
        <p14:creationId xmlns:p14="http://schemas.microsoft.com/office/powerpoint/2010/main" val="32774228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Ridge regression: penalize with L2 norm</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e>
                          </m:func>
                        </m:e>
                      </m:func>
                    </m:oMath>
                  </m:oMathPara>
                </a14:m>
                <a:endParaRPr lang="en-US" b="0" dirty="0"/>
              </a:p>
              <a:p>
                <a:pPr lvl="1"/>
                <a:endParaRPr lang="en-US" dirty="0"/>
              </a:p>
              <a:p>
                <a:pPr lvl="1"/>
                <a:r>
                  <a:rPr lang="en-US" dirty="0"/>
                  <a:t>Closed form solution exists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1" i="1" smtClean="0">
                        <a:latin typeface="Cambria Math" panose="02040503050406030204" pitchFamily="18" charset="0"/>
                      </a:rPr>
                      <m:t>𝒚</m:t>
                    </m:r>
                  </m:oMath>
                </a14:m>
                <a:endParaRPr lang="en-US" dirty="0"/>
              </a:p>
              <a:p>
                <a:r>
                  <a:rPr lang="en-US" dirty="0"/>
                  <a:t>LASSO regression: penalize with L1 norm</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b="0" i="1" smtClean="0">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b="1" i="1">
                                      <a:latin typeface="Cambria Math" panose="02040503050406030204" pitchFamily="18" charset="0"/>
                                    </a:rPr>
                                    <m:t>;</m:t>
                                  </m:r>
                                  <m:r>
                                    <a:rPr lang="en-US" b="1" i="1">
                                      <a:latin typeface="Cambria Math" panose="02040503050406030204" pitchFamily="18" charset="0"/>
                                    </a:rPr>
                                    <m:t>𝒘</m:t>
                                  </m:r>
                                  <m:r>
                                    <a:rPr lang="en-US" b="1"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e>
                              </m:nary>
                              <m:r>
                                <a:rPr lang="en-US" i="1">
                                  <a:latin typeface="Cambria Math" panose="02040503050406030204" pitchFamily="18" charset="0"/>
                                </a:rPr>
                                <m:t>+</m:t>
                              </m:r>
                              <m:r>
                                <a:rPr lang="en-US" i="1">
                                  <a:latin typeface="Cambria Math" panose="02040503050406030204" pitchFamily="18" charset="0"/>
                                </a:rPr>
                                <m:t>𝜆</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nary>
                            </m:e>
                          </m:func>
                        </m:e>
                      </m:func>
                    </m:oMath>
                  </m:oMathPara>
                </a14:m>
                <a:endParaRPr lang="en-US" dirty="0"/>
              </a:p>
              <a:p>
                <a:pPr lvl="1"/>
                <a:r>
                  <a:rPr lang="en-US" dirty="0"/>
                  <a:t>No closed form solution but still convex (optimal solution can be found)</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149" t="-20896" b="-17910"/>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solidFill>
                  <a:schemeClr val="tx1"/>
                </a:solidFill>
              </a:rPr>
              <a:t>Regularization in Linear Regression</a:t>
            </a:r>
          </a:p>
        </p:txBody>
      </p:sp>
    </p:spTree>
    <p:extLst>
      <p:ext uri="{BB962C8B-B14F-4D97-AF65-F5344CB8AC3E}">
        <p14:creationId xmlns:p14="http://schemas.microsoft.com/office/powerpoint/2010/main" val="3821093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4B948-FF2B-C443-AFB9-0E11427C3EDE}"/>
              </a:ext>
            </a:extLst>
          </p:cNvPr>
          <p:cNvSpPr>
            <a:spLocks noGrp="1"/>
          </p:cNvSpPr>
          <p:nvPr>
            <p:ph type="title"/>
          </p:nvPr>
        </p:nvSpPr>
        <p:spPr/>
        <p:txBody>
          <a:bodyPr/>
          <a:lstStyle/>
          <a:p>
            <a:r>
              <a:rPr lang="en-US" dirty="0"/>
              <a:t>Regularization </a:t>
            </a:r>
          </a:p>
        </p:txBody>
      </p:sp>
      <p:sp>
        <p:nvSpPr>
          <p:cNvPr id="4" name="Content Placeholder 1">
            <a:extLst>
              <a:ext uri="{FF2B5EF4-FFF2-40B4-BE49-F238E27FC236}">
                <a16:creationId xmlns:a16="http://schemas.microsoft.com/office/drawing/2014/main" id="{BA412D52-4966-E546-B10C-75A11B5471C1}"/>
              </a:ext>
            </a:extLst>
          </p:cNvPr>
          <p:cNvSpPr txBox="1">
            <a:spLocks/>
          </p:cNvSpPr>
          <p:nvPr/>
        </p:nvSpPr>
        <p:spPr>
          <a:xfrm>
            <a:off x="322644" y="943124"/>
            <a:ext cx="8821356" cy="47952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charset="0"/>
              <a:buChar char="•"/>
            </a:pPr>
            <a:r>
              <a:rPr lang="en-US" dirty="0">
                <a:latin typeface="Avenir" panose="02000503020000020003" pitchFamily="2" charset="0"/>
              </a:rPr>
              <a:t>In neural networks regularizations express a preference for simpler solutions </a:t>
            </a:r>
          </a:p>
          <a:p>
            <a:pPr marL="342900" indent="-342900">
              <a:buFont typeface="Arial" charset="0"/>
              <a:buChar char="•"/>
            </a:pPr>
            <a:r>
              <a:rPr lang="en-US" dirty="0">
                <a:latin typeface="Avenir" panose="02000503020000020003" pitchFamily="2" charset="0"/>
              </a:rPr>
              <a:t>Yields an inductive bias in the solution space</a:t>
            </a:r>
          </a:p>
          <a:p>
            <a:pPr marL="342900" indent="-342900">
              <a:buFont typeface="Arial" charset="0"/>
              <a:buChar char="•"/>
            </a:pPr>
            <a:r>
              <a:rPr lang="en-US" dirty="0">
                <a:latin typeface="Avenir" panose="02000503020000020003" pitchFamily="2" charset="0"/>
              </a:rPr>
              <a:t>Sometimes can get solution out of local minima </a:t>
            </a:r>
          </a:p>
          <a:p>
            <a:pPr marL="342900" indent="-342900">
              <a:buFont typeface="Arial" charset="0"/>
              <a:buChar char="•"/>
            </a:pPr>
            <a:r>
              <a:rPr lang="en-US" dirty="0">
                <a:latin typeface="Avenir" panose="02000503020000020003" pitchFamily="2" charset="0"/>
              </a:rPr>
              <a:t>How do we define “simple” ? </a:t>
            </a:r>
          </a:p>
          <a:p>
            <a:pPr marL="342900" indent="-342900">
              <a:buFont typeface="Arial" charset="0"/>
              <a:buChar char="•"/>
            </a:pPr>
            <a:r>
              <a:rPr lang="en-US" dirty="0">
                <a:latin typeface="Avenir" panose="02000503020000020003" pitchFamily="2" charset="0"/>
              </a:rPr>
              <a:t>Regularizations are not the same as in low-parameters where capacity is restricted</a:t>
            </a:r>
          </a:p>
        </p:txBody>
      </p:sp>
    </p:spTree>
    <p:extLst>
      <p:ext uri="{BB962C8B-B14F-4D97-AF65-F5344CB8AC3E}">
        <p14:creationId xmlns:p14="http://schemas.microsoft.com/office/powerpoint/2010/main" val="239185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208344" y="1064870"/>
                <a:ext cx="8821356" cy="5525115"/>
              </a:xfrm>
            </p:spPr>
            <p:txBody>
              <a:bodyPr>
                <a:normAutofit/>
              </a:bodyPr>
              <a:lstStyle/>
              <a:p>
                <a:pPr lvl="1"/>
                <a:endParaRPr lang="en-US" sz="1000" dirty="0"/>
              </a:p>
              <a:p>
                <a:r>
                  <a:rPr lang="en-US" dirty="0"/>
                  <a:t>Can write regularized cost function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m:oMathPara>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r>
                  <a:rPr lang="en-US" dirty="0"/>
                  <a:t> is the unregularized cost</a:t>
                </a:r>
              </a:p>
              <a:p>
                <a:r>
                  <a:rPr lang="en-US" dirty="0"/>
                  <a:t>First term is the cross-entropy cost function</a:t>
                </a:r>
              </a:p>
              <a:p>
                <a:r>
                  <a:rPr lang="en-US" dirty="0"/>
                  <a:t>Second term is the regularization term</a:t>
                </a:r>
              </a:p>
              <a:p>
                <a:pPr lvl="1"/>
                <a:r>
                  <a:rPr lang="en-US" dirty="0"/>
                  <a:t>Scaled by factor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oMath>
                </a14:m>
                <a:r>
                  <a:rPr lang="en-US" dirty="0"/>
                  <a:t>, </a:t>
                </a:r>
                <a14:m>
                  <m:oMath xmlns:m="http://schemas.openxmlformats.org/officeDocument/2006/math">
                    <m:r>
                      <a:rPr lang="en-US" i="1">
                        <a:latin typeface="Cambria Math" panose="02040503050406030204" pitchFamily="18" charset="0"/>
                      </a:rPr>
                      <m:t>𝜆</m:t>
                    </m:r>
                  </m:oMath>
                </a14:m>
                <a:r>
                  <a:rPr lang="en-US" dirty="0"/>
                  <a:t> the </a:t>
                </a:r>
                <a:r>
                  <a:rPr lang="en-US" b="1" i="1" dirty="0"/>
                  <a:t>regularization parameter</a:t>
                </a:r>
              </a:p>
              <a:p>
                <a:endParaRPr lang="en-US" dirty="0"/>
              </a:p>
              <a:p>
                <a:endParaRPr lang="en-US" b="1" i="1"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208344" y="1064870"/>
                <a:ext cx="8821356" cy="5525115"/>
              </a:xfrm>
              <a:blipFill>
                <a:blip r:embed="rId2"/>
                <a:stretch>
                  <a:fillRect l="-1295" t="-16782"/>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14173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064870"/>
                <a:ext cx="8821356" cy="5335929"/>
              </a:xfrm>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2</m:t>
                              </m:r>
                            </m:sup>
                          </m:sSup>
                        </m:e>
                      </m:nary>
                    </m:oMath>
                  </m:oMathPara>
                </a14:m>
                <a:endParaRPr lang="en-US" dirty="0"/>
              </a:p>
              <a:p>
                <a:r>
                  <a:rPr lang="en-US" dirty="0"/>
                  <a:t>Regularization forces the weights to be small</a:t>
                </a:r>
              </a:p>
              <a:p>
                <a:pPr lvl="1"/>
                <a:r>
                  <a:rPr lang="en-US" dirty="0"/>
                  <a:t>Large weights allowed only if they considerably improve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r>
                  <a:rPr lang="en-US" dirty="0"/>
                  <a:t>I.e., regularization is a compromise between finding small weights and minimizing the cost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14:m>
                  <m:oMath xmlns:m="http://schemas.openxmlformats.org/officeDocument/2006/math">
                    <m:r>
                      <a:rPr lang="en-US" b="0" i="1" smtClean="0">
                        <a:latin typeface="Cambria Math" panose="02040503050406030204" pitchFamily="18" charset="0"/>
                      </a:rPr>
                      <m:t>𝜆</m:t>
                    </m:r>
                  </m:oMath>
                </a14:m>
                <a:r>
                  <a:rPr lang="en-US" dirty="0"/>
                  <a:t> controls this compromise</a:t>
                </a:r>
              </a:p>
              <a:p>
                <a:pPr lvl="1"/>
                <a:r>
                  <a:rPr lang="en-US" dirty="0"/>
                  <a:t>Small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to minimize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oMath>
                </a14:m>
                <a:endParaRPr lang="en-US" dirty="0"/>
              </a:p>
              <a:p>
                <a:pPr lvl="1"/>
                <a:r>
                  <a:rPr lang="en-US" dirty="0"/>
                  <a:t>Large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 prefer small weights</a:t>
                </a:r>
              </a:p>
              <a:p>
                <a:r>
                  <a:rPr lang="en-US" dirty="0"/>
                  <a:t>How do we apply regularization in gradient descent?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064870"/>
                <a:ext cx="8821356" cy="5335929"/>
              </a:xfrm>
              <a:blipFill rotWithShape="0">
                <a:blip r:embed="rId2"/>
                <a:stretch>
                  <a:fillRect l="-1244" r="-10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Weight decay/L2 regularization</a:t>
            </a:r>
          </a:p>
        </p:txBody>
      </p:sp>
    </p:spTree>
    <p:extLst>
      <p:ext uri="{BB962C8B-B14F-4D97-AF65-F5344CB8AC3E}">
        <p14:creationId xmlns:p14="http://schemas.microsoft.com/office/powerpoint/2010/main" val="106110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855558"/>
                <a:ext cx="4882130" cy="5846902"/>
              </a:xfrm>
            </p:spPr>
            <p:txBody>
              <a:bodyPr>
                <a:normAutofit lnSpcReduction="10000"/>
              </a:bodyPr>
              <a:lstStyle/>
              <a:p>
                <a:r>
                  <a:rPr lang="en-US" dirty="0"/>
                  <a:t>30 hidden neurons</a:t>
                </a:r>
              </a:p>
              <a:p>
                <a:r>
                  <a:rPr lang="en-US" dirty="0"/>
                  <a:t>Train with first 1,000 training images</a:t>
                </a:r>
              </a:p>
              <a:p>
                <a:pPr lvl="1"/>
                <a:r>
                  <a:rPr lang="en-US" dirty="0"/>
                  <a:t>Cross-entropy cost</a:t>
                </a:r>
              </a:p>
              <a:p>
                <a:pPr lvl="1"/>
                <a:r>
                  <a:rPr lang="en-US" dirty="0"/>
                  <a:t>Learning rate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=0.5</m:t>
                    </m:r>
                  </m:oMath>
                </a14:m>
                <a:endParaRPr lang="en-US" dirty="0"/>
              </a:p>
              <a:p>
                <a:pPr lvl="1"/>
                <a:r>
                  <a:rPr lang="en-US" dirty="0"/>
                  <a:t>Mini-batch size </a:t>
                </a:r>
                <a14:m>
                  <m:oMath xmlns:m="http://schemas.openxmlformats.org/officeDocument/2006/math">
                    <m:r>
                      <a:rPr lang="en-US" i="1">
                        <a:latin typeface="Cambria Math" panose="02040503050406030204" pitchFamily="18" charset="0"/>
                      </a:rPr>
                      <m:t>10</m:t>
                    </m:r>
                  </m:oMath>
                </a14:m>
                <a:endParaRPr lang="en-US" dirty="0"/>
              </a:p>
              <a:p>
                <a:pPr lvl="1"/>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=0.1</m:t>
                    </m:r>
                  </m:oMath>
                </a14:m>
                <a:endParaRPr lang="en-US" b="0" dirty="0"/>
              </a:p>
              <a:p>
                <a:r>
                  <a:rPr lang="en-US" dirty="0"/>
                  <a:t>Training cost decreases with each epoch</a:t>
                </a:r>
              </a:p>
              <a:p>
                <a:r>
                  <a:rPr lang="en-US" dirty="0"/>
                  <a:t>Test accuracy continues to increase</a:t>
                </a:r>
              </a:p>
              <a:p>
                <a:pPr lvl="1"/>
                <a:r>
                  <a:rPr lang="en-US" dirty="0"/>
                  <a:t>More epochs would likely improve results further</a:t>
                </a:r>
              </a:p>
              <a:p>
                <a:pPr lvl="1"/>
                <a:r>
                  <a:rPr lang="en-US" dirty="0"/>
                  <a:t>Regularization improves generalization in this case</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855558"/>
                <a:ext cx="4882130" cy="5846902"/>
              </a:xfrm>
              <a:blipFill rotWithShape="0">
                <a:blip r:embed="rId3"/>
                <a:stretch>
                  <a:fillRect l="-2247" t="-229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L2 regularization applied to MNIST</a:t>
            </a:r>
          </a:p>
        </p:txBody>
      </p:sp>
      <p:pic>
        <p:nvPicPr>
          <p:cNvPr id="6146" name="Picture 2" descr="http://neuralnetworksanddeeplearning.com/images/regularized1.png"/>
          <p:cNvPicPr>
            <a:picLocks noChangeAspect="1" noChangeArrowheads="1"/>
          </p:cNvPicPr>
          <p:nvPr/>
        </p:nvPicPr>
        <p:blipFill rotWithShape="1">
          <a:blip r:embed="rId4">
            <a:extLst>
              <a:ext uri="{28A0092B-C50C-407E-A947-70E740481C1C}">
                <a14:useLocalDpi xmlns:a14="http://schemas.microsoft.com/office/drawing/2010/main" val="0"/>
              </a:ext>
            </a:extLst>
          </a:blip>
          <a:srcRect t="5847" b="3180"/>
          <a:stretch/>
        </p:blipFill>
        <p:spPr bwMode="auto">
          <a:xfrm>
            <a:off x="4953180" y="837216"/>
            <a:ext cx="4190820" cy="28769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neuralnetworksanddeeplearning.com/images/regularized2.png"/>
          <p:cNvPicPr>
            <a:picLocks noChangeAspect="1" noChangeArrowheads="1"/>
          </p:cNvPicPr>
          <p:nvPr/>
        </p:nvPicPr>
        <p:blipFill rotWithShape="1">
          <a:blip r:embed="rId5">
            <a:extLst>
              <a:ext uri="{28A0092B-C50C-407E-A947-70E740481C1C}">
                <a14:useLocalDpi xmlns:a14="http://schemas.microsoft.com/office/drawing/2010/main" val="0"/>
              </a:ext>
            </a:extLst>
          </a:blip>
          <a:srcRect t="4775" b="2246"/>
          <a:stretch/>
        </p:blipFill>
        <p:spPr bwMode="auto">
          <a:xfrm>
            <a:off x="4965450" y="3770722"/>
            <a:ext cx="4178549" cy="293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85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4" cy="47176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5990966" y="2760617"/>
                <a:ext cx="3341812"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𝑥</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2</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2</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5990966" y="2760617"/>
                <a:ext cx="3341812" cy="132343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4486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3B3A12-47FD-B447-83A0-DF92C5CDFE1E}"/>
              </a:ext>
            </a:extLst>
          </p:cNvPr>
          <p:cNvSpPr>
            <a:spLocks noGrp="1"/>
          </p:cNvSpPr>
          <p:nvPr>
            <p:ph type="title"/>
          </p:nvPr>
        </p:nvSpPr>
        <p:spPr>
          <a:xfrm>
            <a:off x="278969" y="2805193"/>
            <a:ext cx="8391644" cy="798991"/>
          </a:xfrm>
        </p:spPr>
        <p:txBody>
          <a:bodyPr/>
          <a:lstStyle/>
          <a:p>
            <a:r>
              <a:rPr lang="en-US" dirty="0"/>
              <a:t>Convolutions</a:t>
            </a:r>
          </a:p>
        </p:txBody>
      </p:sp>
    </p:spTree>
    <p:extLst>
      <p:ext uri="{BB962C8B-B14F-4D97-AF65-F5344CB8AC3E}">
        <p14:creationId xmlns:p14="http://schemas.microsoft.com/office/powerpoint/2010/main" val="3207854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Images are a series of Pixel Values</a:t>
            </a:r>
          </a:p>
        </p:txBody>
      </p:sp>
      <p:pic>
        <p:nvPicPr>
          <p:cNvPr id="1026" name="Picture 2" descr="https://cdn-images-1.medium.com/max/1600/1*zY1qFB9aFfZz66YxxoI2a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06" y="1466604"/>
            <a:ext cx="3869634" cy="3862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70713" y="1749287"/>
            <a:ext cx="1854867" cy="923330"/>
          </a:xfrm>
          <a:prstGeom prst="rect">
            <a:avLst/>
          </a:prstGeom>
          <a:noFill/>
        </p:spPr>
        <p:txBody>
          <a:bodyPr wrap="none" rtlCol="0">
            <a:spAutoFit/>
          </a:bodyPr>
          <a:lstStyle/>
          <a:p>
            <a:r>
              <a:rPr lang="en-US" dirty="0"/>
              <a:t>Grayscale images:</a:t>
            </a:r>
          </a:p>
          <a:p>
            <a:r>
              <a:rPr lang="en-US" dirty="0"/>
              <a:t>0=Black </a:t>
            </a:r>
          </a:p>
          <a:p>
            <a:r>
              <a:rPr lang="en-US" dirty="0"/>
              <a:t>255 = White</a:t>
            </a:r>
          </a:p>
        </p:txBody>
      </p:sp>
      <p:sp>
        <p:nvSpPr>
          <p:cNvPr id="2" name="TextBox 1"/>
          <p:cNvSpPr txBox="1"/>
          <p:nvPr/>
        </p:nvSpPr>
        <p:spPr>
          <a:xfrm>
            <a:off x="689113" y="6016487"/>
            <a:ext cx="2496324" cy="369332"/>
          </a:xfrm>
          <a:prstGeom prst="rect">
            <a:avLst/>
          </a:prstGeom>
          <a:noFill/>
        </p:spPr>
        <p:txBody>
          <a:bodyPr wrap="none" rtlCol="0">
            <a:spAutoFit/>
          </a:bodyPr>
          <a:lstStyle/>
          <a:p>
            <a:r>
              <a:rPr lang="en-US" dirty="0"/>
              <a:t>Spatial locality structure </a:t>
            </a:r>
          </a:p>
        </p:txBody>
      </p:sp>
    </p:spTree>
    <p:extLst>
      <p:ext uri="{BB962C8B-B14F-4D97-AF65-F5344CB8AC3E}">
        <p14:creationId xmlns:p14="http://schemas.microsoft.com/office/powerpoint/2010/main" val="34871312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Make connections in small, localized regions of the input image</a:t>
            </a:r>
          </a:p>
        </p:txBody>
      </p:sp>
      <p:pic>
        <p:nvPicPr>
          <p:cNvPr id="4098" name="Picture 2" descr="http://neuralnetworksanddeeplearning.com/images/tikz4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238796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receptive fields</a:t>
            </a:r>
          </a:p>
        </p:txBody>
      </p:sp>
      <p:sp>
        <p:nvSpPr>
          <p:cNvPr id="4" name="TextBox 3"/>
          <p:cNvSpPr txBox="1"/>
          <p:nvPr/>
        </p:nvSpPr>
        <p:spPr>
          <a:xfrm>
            <a:off x="457200" y="6379285"/>
            <a:ext cx="8229599" cy="276999"/>
          </a:xfrm>
          <a:prstGeom prst="rect">
            <a:avLst/>
          </a:prstGeom>
          <a:noFill/>
        </p:spPr>
        <p:txBody>
          <a:bodyPr wrap="square" rtlCol="0">
            <a:spAutoFit/>
          </a:bodyPr>
          <a:lstStyle/>
          <a:p>
            <a:r>
              <a:rPr lang="en-US" sz="1200" dirty="0"/>
              <a:t>Image taken from Michael </a:t>
            </a:r>
            <a:r>
              <a:rPr lang="en-US" sz="1200" dirty="0" err="1"/>
              <a:t>Neilsen’s</a:t>
            </a:r>
            <a:r>
              <a:rPr lang="en-US" sz="1200" dirty="0"/>
              <a:t> book “Neural Networks and Deep Learning”</a:t>
            </a:r>
          </a:p>
        </p:txBody>
      </p:sp>
      <p:sp>
        <p:nvSpPr>
          <p:cNvPr id="7" name="TextBox 6"/>
          <p:cNvSpPr txBox="1"/>
          <p:nvPr/>
        </p:nvSpPr>
        <p:spPr>
          <a:xfrm>
            <a:off x="0" y="1802262"/>
            <a:ext cx="9144000" cy="400110"/>
          </a:xfrm>
          <a:prstGeom prst="rect">
            <a:avLst/>
          </a:prstGeom>
          <a:noFill/>
        </p:spPr>
        <p:txBody>
          <a:bodyPr wrap="square" rtlCol="0">
            <a:spAutoFit/>
          </a:bodyPr>
          <a:lstStyle/>
          <a:p>
            <a:pPr algn="ctr"/>
            <a:r>
              <a:rPr lang="en-US" sz="2000" dirty="0"/>
              <a:t>Slide the local receptive field over by one (or more) pixel and repeat</a:t>
            </a:r>
          </a:p>
        </p:txBody>
      </p:sp>
      <p:pic>
        <p:nvPicPr>
          <p:cNvPr id="5122" name="Picture 2" descr="http://neuralnetworksanddeeplearning.com/images/tikz4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1225" y="2634456"/>
            <a:ext cx="4781550" cy="2457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14911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convolution operation</a:t>
            </a:r>
          </a:p>
        </p:txBody>
      </p:sp>
      <p:pic>
        <p:nvPicPr>
          <p:cNvPr id="4" name="Picture 3"/>
          <p:cNvPicPr>
            <a:picLocks noChangeAspect="1"/>
          </p:cNvPicPr>
          <p:nvPr/>
        </p:nvPicPr>
        <p:blipFill>
          <a:blip r:embed="rId2"/>
          <a:stretch>
            <a:fillRect/>
          </a:stretch>
        </p:blipFill>
        <p:spPr>
          <a:xfrm>
            <a:off x="717964" y="835503"/>
            <a:ext cx="2197100" cy="1930400"/>
          </a:xfrm>
          <a:prstGeom prst="rect">
            <a:avLst/>
          </a:prstGeom>
        </p:spPr>
      </p:pic>
      <p:pic>
        <p:nvPicPr>
          <p:cNvPr id="5" name="Picture 4"/>
          <p:cNvPicPr>
            <a:picLocks noChangeAspect="1"/>
          </p:cNvPicPr>
          <p:nvPr/>
        </p:nvPicPr>
        <p:blipFill>
          <a:blip r:embed="rId3"/>
          <a:stretch>
            <a:fillRect/>
          </a:stretch>
        </p:blipFill>
        <p:spPr>
          <a:xfrm>
            <a:off x="3321178" y="970929"/>
            <a:ext cx="1524000" cy="1333500"/>
          </a:xfrm>
          <a:prstGeom prst="rect">
            <a:avLst/>
          </a:prstGeom>
        </p:spPr>
      </p:pic>
      <p:pic>
        <p:nvPicPr>
          <p:cNvPr id="2050" name="Picture 2" descr="http://deeplearning.stanford.edu/wiki/images/6/6c/Convolution_schemati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47" y="3080711"/>
            <a:ext cx="5010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724939" y="2027583"/>
            <a:ext cx="2260299" cy="923330"/>
          </a:xfrm>
          <a:prstGeom prst="rect">
            <a:avLst/>
          </a:prstGeom>
          <a:noFill/>
        </p:spPr>
        <p:txBody>
          <a:bodyPr wrap="none" rtlCol="0">
            <a:spAutoFit/>
          </a:bodyPr>
          <a:lstStyle/>
          <a:p>
            <a:pPr marL="342900" indent="-342900">
              <a:buAutoNum type="arabicPeriod"/>
            </a:pPr>
            <a:r>
              <a:rPr lang="en-US" dirty="0"/>
              <a:t>Pointwise multiply</a:t>
            </a:r>
          </a:p>
          <a:p>
            <a:pPr marL="342900" indent="-342900">
              <a:buAutoNum type="arabicPeriod"/>
            </a:pPr>
            <a:r>
              <a:rPr lang="en-US" dirty="0"/>
              <a:t>Add results</a:t>
            </a:r>
          </a:p>
          <a:p>
            <a:pPr marL="342900" indent="-342900">
              <a:buAutoNum type="arabicPeriod"/>
            </a:pPr>
            <a:r>
              <a:rPr lang="en-US" dirty="0"/>
              <a:t>Translate filter</a:t>
            </a:r>
          </a:p>
        </p:txBody>
      </p:sp>
      <p:sp>
        <p:nvSpPr>
          <p:cNvPr id="7" name="TextBox 6"/>
          <p:cNvSpPr txBox="1"/>
          <p:nvPr/>
        </p:nvSpPr>
        <p:spPr>
          <a:xfrm>
            <a:off x="3600637" y="2138572"/>
            <a:ext cx="1809150" cy="646331"/>
          </a:xfrm>
          <a:prstGeom prst="rect">
            <a:avLst/>
          </a:prstGeom>
          <a:noFill/>
        </p:spPr>
        <p:txBody>
          <a:bodyPr wrap="none" rtlCol="0">
            <a:spAutoFit/>
          </a:bodyPr>
          <a:lstStyle/>
          <a:p>
            <a:r>
              <a:rPr lang="en-US" dirty="0"/>
              <a:t>Filter/</a:t>
            </a:r>
          </a:p>
          <a:p>
            <a:r>
              <a:rPr lang="en-US" dirty="0"/>
              <a:t>Feature detector </a:t>
            </a:r>
          </a:p>
        </p:txBody>
      </p:sp>
      <p:sp>
        <p:nvSpPr>
          <p:cNvPr id="8" name="TextBox 7"/>
          <p:cNvSpPr txBox="1"/>
          <p:nvPr/>
        </p:nvSpPr>
        <p:spPr>
          <a:xfrm>
            <a:off x="1011666" y="2619237"/>
            <a:ext cx="759888" cy="369332"/>
          </a:xfrm>
          <a:prstGeom prst="rect">
            <a:avLst/>
          </a:prstGeom>
          <a:noFill/>
        </p:spPr>
        <p:txBody>
          <a:bodyPr wrap="none" rtlCol="0">
            <a:spAutoFit/>
          </a:bodyPr>
          <a:lstStyle/>
          <a:p>
            <a:r>
              <a:rPr lang="en-US" dirty="0"/>
              <a:t>Image</a:t>
            </a:r>
          </a:p>
        </p:txBody>
      </p:sp>
    </p:spTree>
    <p:extLst>
      <p:ext uri="{BB962C8B-B14F-4D97-AF65-F5344CB8AC3E}">
        <p14:creationId xmlns:p14="http://schemas.microsoft.com/office/powerpoint/2010/main" val="3171375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Pooling</a:t>
            </a:r>
          </a:p>
        </p:txBody>
      </p:sp>
      <p:pic>
        <p:nvPicPr>
          <p:cNvPr id="4" name="Picture 3"/>
          <p:cNvPicPr>
            <a:picLocks noChangeAspect="1"/>
          </p:cNvPicPr>
          <p:nvPr/>
        </p:nvPicPr>
        <p:blipFill>
          <a:blip r:embed="rId2"/>
          <a:stretch>
            <a:fillRect/>
          </a:stretch>
        </p:blipFill>
        <p:spPr>
          <a:xfrm>
            <a:off x="468243" y="798991"/>
            <a:ext cx="6157844" cy="4505187"/>
          </a:xfrm>
          <a:prstGeom prst="rect">
            <a:avLst/>
          </a:prstGeom>
        </p:spPr>
      </p:pic>
      <p:sp>
        <p:nvSpPr>
          <p:cNvPr id="5" name="TextBox 4"/>
          <p:cNvSpPr txBox="1"/>
          <p:nvPr/>
        </p:nvSpPr>
        <p:spPr>
          <a:xfrm>
            <a:off x="715618" y="5486400"/>
            <a:ext cx="6234079" cy="923330"/>
          </a:xfrm>
          <a:prstGeom prst="rect">
            <a:avLst/>
          </a:prstGeom>
          <a:noFill/>
        </p:spPr>
        <p:txBody>
          <a:bodyPr wrap="none" rtlCol="0">
            <a:spAutoFit/>
          </a:bodyPr>
          <a:lstStyle/>
          <a:p>
            <a:r>
              <a:rPr lang="en-US" dirty="0" err="1"/>
              <a:t>Downsampling</a:t>
            </a:r>
            <a:r>
              <a:rPr lang="en-US" dirty="0"/>
              <a:t> the results by pooling values by averaging or max</a:t>
            </a:r>
          </a:p>
          <a:p>
            <a:endParaRPr lang="en-US" dirty="0"/>
          </a:p>
          <a:p>
            <a:r>
              <a:rPr lang="en-US" dirty="0"/>
              <a:t>Max pool is used more commonly</a:t>
            </a:r>
          </a:p>
        </p:txBody>
      </p:sp>
    </p:spTree>
    <p:extLst>
      <p:ext uri="{BB962C8B-B14F-4D97-AF65-F5344CB8AC3E}">
        <p14:creationId xmlns:p14="http://schemas.microsoft.com/office/powerpoint/2010/main" val="32394794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Architecture</a:t>
            </a:r>
          </a:p>
        </p:txBody>
      </p:sp>
      <p:pic>
        <p:nvPicPr>
          <p:cNvPr id="4" name="Picture 3"/>
          <p:cNvPicPr>
            <a:picLocks noChangeAspect="1"/>
          </p:cNvPicPr>
          <p:nvPr/>
        </p:nvPicPr>
        <p:blipFill>
          <a:blip r:embed="rId2"/>
          <a:stretch>
            <a:fillRect/>
          </a:stretch>
        </p:blipFill>
        <p:spPr>
          <a:xfrm>
            <a:off x="0" y="2019300"/>
            <a:ext cx="9144000" cy="2798645"/>
          </a:xfrm>
          <a:prstGeom prst="rect">
            <a:avLst/>
          </a:prstGeom>
        </p:spPr>
      </p:pic>
      <p:sp>
        <p:nvSpPr>
          <p:cNvPr id="5" name="TextBox 4"/>
          <p:cNvSpPr txBox="1"/>
          <p:nvPr/>
        </p:nvSpPr>
        <p:spPr>
          <a:xfrm>
            <a:off x="1416475" y="5372439"/>
            <a:ext cx="4422830" cy="369332"/>
          </a:xfrm>
          <a:prstGeom prst="rect">
            <a:avLst/>
          </a:prstGeom>
          <a:noFill/>
        </p:spPr>
        <p:txBody>
          <a:bodyPr wrap="none" rtlCol="0">
            <a:spAutoFit/>
          </a:bodyPr>
          <a:lstStyle/>
          <a:p>
            <a:r>
              <a:rPr lang="en-US" dirty="0"/>
              <a:t>Each convolutional unit has the same weight.</a:t>
            </a:r>
          </a:p>
        </p:txBody>
      </p:sp>
    </p:spTree>
    <p:extLst>
      <p:ext uri="{BB962C8B-B14F-4D97-AF65-F5344CB8AC3E}">
        <p14:creationId xmlns:p14="http://schemas.microsoft.com/office/powerpoint/2010/main" val="33662204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30DBD6-B345-E048-82B0-C9732866D98F}"/>
              </a:ext>
            </a:extLst>
          </p:cNvPr>
          <p:cNvSpPr>
            <a:spLocks noGrp="1"/>
          </p:cNvSpPr>
          <p:nvPr>
            <p:ph type="title"/>
          </p:nvPr>
        </p:nvSpPr>
        <p:spPr/>
        <p:txBody>
          <a:bodyPr/>
          <a:lstStyle/>
          <a:p>
            <a:r>
              <a:rPr lang="en-US" dirty="0"/>
              <a:t>Binding Motif Prediction</a:t>
            </a:r>
          </a:p>
        </p:txBody>
      </p:sp>
      <p:pic>
        <p:nvPicPr>
          <p:cNvPr id="4" name="Picture 3">
            <a:extLst>
              <a:ext uri="{FF2B5EF4-FFF2-40B4-BE49-F238E27FC236}">
                <a16:creationId xmlns:a16="http://schemas.microsoft.com/office/drawing/2014/main" id="{41F67DEE-D6E1-354E-AD21-2562493B21D1}"/>
              </a:ext>
            </a:extLst>
          </p:cNvPr>
          <p:cNvPicPr>
            <a:picLocks noChangeAspect="1"/>
          </p:cNvPicPr>
          <p:nvPr/>
        </p:nvPicPr>
        <p:blipFill>
          <a:blip r:embed="rId2"/>
          <a:stretch>
            <a:fillRect/>
          </a:stretch>
        </p:blipFill>
        <p:spPr>
          <a:xfrm>
            <a:off x="0" y="940989"/>
            <a:ext cx="9144000" cy="5610503"/>
          </a:xfrm>
          <a:prstGeom prst="rect">
            <a:avLst/>
          </a:prstGeom>
        </p:spPr>
      </p:pic>
      <p:sp>
        <p:nvSpPr>
          <p:cNvPr id="2" name="TextBox 1">
            <a:extLst>
              <a:ext uri="{FF2B5EF4-FFF2-40B4-BE49-F238E27FC236}">
                <a16:creationId xmlns:a16="http://schemas.microsoft.com/office/drawing/2014/main" id="{0CC95E53-DF04-E741-94BB-0DC2AD2C4791}"/>
              </a:ext>
            </a:extLst>
          </p:cNvPr>
          <p:cNvSpPr txBox="1"/>
          <p:nvPr/>
        </p:nvSpPr>
        <p:spPr>
          <a:xfrm>
            <a:off x="6021238" y="5538158"/>
            <a:ext cx="1101584" cy="646331"/>
          </a:xfrm>
          <a:prstGeom prst="rect">
            <a:avLst/>
          </a:prstGeom>
          <a:noFill/>
        </p:spPr>
        <p:txBody>
          <a:bodyPr wrap="none" rtlCol="0">
            <a:spAutoFit/>
          </a:bodyPr>
          <a:lstStyle/>
          <a:p>
            <a:r>
              <a:rPr lang="en-US" dirty="0" err="1"/>
              <a:t>DeepBind</a:t>
            </a:r>
            <a:endParaRPr lang="en-US" dirty="0"/>
          </a:p>
          <a:p>
            <a:r>
              <a:rPr lang="en-US" dirty="0" err="1"/>
              <a:t>DeepSea</a:t>
            </a:r>
            <a:endParaRPr lang="en-US" dirty="0"/>
          </a:p>
        </p:txBody>
      </p:sp>
    </p:spTree>
    <p:extLst>
      <p:ext uri="{BB962C8B-B14F-4D97-AF65-F5344CB8AC3E}">
        <p14:creationId xmlns:p14="http://schemas.microsoft.com/office/powerpoint/2010/main" val="26428575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B15B2-4EF3-434B-98CB-D9294C0A0924}"/>
              </a:ext>
            </a:extLst>
          </p:cNvPr>
          <p:cNvSpPr>
            <a:spLocks noGrp="1"/>
          </p:cNvSpPr>
          <p:nvPr>
            <p:ph type="title"/>
          </p:nvPr>
        </p:nvSpPr>
        <p:spPr>
          <a:xfrm>
            <a:off x="0" y="2881745"/>
            <a:ext cx="8391644" cy="798991"/>
          </a:xfrm>
        </p:spPr>
        <p:txBody>
          <a:bodyPr/>
          <a:lstStyle/>
          <a:p>
            <a:r>
              <a:rPr lang="en-US" dirty="0"/>
              <a:t>Autoencoders </a:t>
            </a:r>
          </a:p>
        </p:txBody>
      </p:sp>
    </p:spTree>
    <p:extLst>
      <p:ext uri="{BB962C8B-B14F-4D97-AF65-F5344CB8AC3E}">
        <p14:creationId xmlns:p14="http://schemas.microsoft.com/office/powerpoint/2010/main" val="3241088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Dataset contains only features and </a:t>
            </a:r>
            <a:r>
              <a:rPr lang="en-US" u="sng" dirty="0"/>
              <a:t>no labels</a:t>
            </a:r>
          </a:p>
          <a:p>
            <a:r>
              <a:rPr lang="en-US" dirty="0"/>
              <a:t>Goal is to find hidden patterns in the unlabeled data</a:t>
            </a:r>
          </a:p>
          <a:p>
            <a:r>
              <a:rPr lang="en-US" dirty="0"/>
              <a:t>Examples</a:t>
            </a:r>
          </a:p>
          <a:p>
            <a:pPr lvl="1"/>
            <a:r>
              <a:rPr lang="en-US" dirty="0"/>
              <a:t>Density estimation</a:t>
            </a:r>
          </a:p>
          <a:p>
            <a:pPr lvl="1"/>
            <a:r>
              <a:rPr lang="en-US" dirty="0"/>
              <a:t>Data generation</a:t>
            </a:r>
          </a:p>
          <a:p>
            <a:pPr lvl="1"/>
            <a:r>
              <a:rPr lang="en-US" dirty="0"/>
              <a:t>Clustering</a:t>
            </a:r>
          </a:p>
          <a:p>
            <a:pPr lvl="1"/>
            <a:r>
              <a:rPr lang="en-US" dirty="0"/>
              <a:t>Data </a:t>
            </a:r>
            <a:r>
              <a:rPr lang="en-US" dirty="0" err="1"/>
              <a:t>denoising</a:t>
            </a:r>
            <a:endParaRPr lang="en-US" dirty="0"/>
          </a:p>
          <a:p>
            <a:pPr lvl="1"/>
            <a:r>
              <a:rPr lang="en-US" dirty="0"/>
              <a:t>Representation learning</a:t>
            </a:r>
          </a:p>
          <a:p>
            <a:r>
              <a:rPr lang="en-US" b="1" i="1" dirty="0"/>
              <a:t>Semi-supervised learning</a:t>
            </a:r>
            <a:r>
              <a:rPr lang="en-US" dirty="0"/>
              <a:t> attempts to combine information from both labeled and unlabeled data to deduce information</a:t>
            </a:r>
          </a:p>
          <a:p>
            <a:endParaRPr lang="en-US" dirty="0"/>
          </a:p>
        </p:txBody>
      </p:sp>
      <p:sp>
        <p:nvSpPr>
          <p:cNvPr id="3" name="Title 2"/>
          <p:cNvSpPr>
            <a:spLocks noGrp="1"/>
          </p:cNvSpPr>
          <p:nvPr>
            <p:ph type="title"/>
          </p:nvPr>
        </p:nvSpPr>
        <p:spPr/>
        <p:txBody>
          <a:bodyPr/>
          <a:lstStyle/>
          <a:p>
            <a:r>
              <a:rPr lang="en-US" dirty="0"/>
              <a:t>Unsupervised learning</a:t>
            </a:r>
          </a:p>
        </p:txBody>
      </p:sp>
    </p:spTree>
    <p:extLst>
      <p:ext uri="{BB962C8B-B14F-4D97-AF65-F5344CB8AC3E}">
        <p14:creationId xmlns:p14="http://schemas.microsoft.com/office/powerpoint/2010/main" val="298633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DDC3BE-AEE8-0E41-9011-1503888F2479}"/>
              </a:ext>
            </a:extLst>
          </p:cNvPr>
          <p:cNvSpPr>
            <a:spLocks noGrp="1"/>
          </p:cNvSpPr>
          <p:nvPr>
            <p:ph type="title"/>
          </p:nvPr>
        </p:nvSpPr>
        <p:spPr>
          <a:xfrm>
            <a:off x="-1" y="0"/>
            <a:ext cx="8821355" cy="798991"/>
          </a:xfrm>
        </p:spPr>
        <p:txBody>
          <a:bodyPr/>
          <a:lstStyle/>
          <a:p>
            <a:r>
              <a:rPr lang="en-US" dirty="0"/>
              <a:t>How can we predict unseen data?</a:t>
            </a:r>
          </a:p>
        </p:txBody>
      </p:sp>
      <p:pic>
        <p:nvPicPr>
          <p:cNvPr id="5" name="Picture 4">
            <a:extLst>
              <a:ext uri="{FF2B5EF4-FFF2-40B4-BE49-F238E27FC236}">
                <a16:creationId xmlns:a16="http://schemas.microsoft.com/office/drawing/2014/main" id="{3AA5154B-57CF-5C4E-B9B4-1C529A40D0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3315" y="1374247"/>
            <a:ext cx="6604684" cy="471763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F3F95B-C4D5-FE49-8675-BA953ABD8F27}"/>
                  </a:ext>
                </a:extLst>
              </p:cNvPr>
              <p:cNvSpPr txBox="1"/>
              <p:nvPr/>
            </p:nvSpPr>
            <p:spPr>
              <a:xfrm>
                <a:off x="6270456" y="2751474"/>
                <a:ext cx="2873544" cy="1355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oMath>
                  </m:oMathPara>
                </a14:m>
                <a:endParaRPr lang="en-US" sz="28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3</m:t>
                          </m:r>
                        </m:sub>
                      </m:sSub>
                      <m:sSup>
                        <m:sSupPr>
                          <m:ctrlPr>
                            <a:rPr lang="en-US" sz="2400" b="0" i="1" smtClean="0">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3</m:t>
                          </m:r>
                        </m:sup>
                      </m:sSup>
                    </m:oMath>
                  </m:oMathPara>
                </a14:m>
                <a:endParaRPr lang="en-US" sz="2400" dirty="0"/>
              </a:p>
              <a:p>
                <a:endParaRPr lang="en-US" sz="2800" dirty="0"/>
              </a:p>
            </p:txBody>
          </p:sp>
        </mc:Choice>
        <mc:Fallback xmlns="">
          <p:sp>
            <p:nvSpPr>
              <p:cNvPr id="2" name="TextBox 1">
                <a:extLst>
                  <a:ext uri="{FF2B5EF4-FFF2-40B4-BE49-F238E27FC236}">
                    <a16:creationId xmlns:a16="http://schemas.microsoft.com/office/drawing/2014/main" id="{FEF3F95B-C4D5-FE49-8675-BA953ABD8F27}"/>
                  </a:ext>
                </a:extLst>
              </p:cNvPr>
              <p:cNvSpPr txBox="1">
                <a:spLocks noRot="1" noChangeAspect="1" noMove="1" noResize="1" noEditPoints="1" noAdjustHandles="1" noChangeArrowheads="1" noChangeShapeType="1" noTextEdit="1"/>
              </p:cNvSpPr>
              <p:nvPr/>
            </p:nvSpPr>
            <p:spPr>
              <a:xfrm>
                <a:off x="6270456" y="2751474"/>
                <a:ext cx="2873544" cy="13550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02083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Find the “best” representation of the data</a:t>
            </a:r>
          </a:p>
          <a:p>
            <a:pPr lvl="1"/>
            <a:r>
              <a:rPr lang="en-US" dirty="0"/>
              <a:t>I.e., find a representation of the data that preserves as much information as possible while obeying some penalty or constraint that simplifies the representation</a:t>
            </a:r>
          </a:p>
          <a:p>
            <a:r>
              <a:rPr lang="en-US" dirty="0"/>
              <a:t>What information do we want to preserve?</a:t>
            </a:r>
          </a:p>
          <a:p>
            <a:r>
              <a:rPr lang="en-US" dirty="0"/>
              <a:t>How do we define simple?</a:t>
            </a:r>
          </a:p>
          <a:p>
            <a:pPr lvl="1"/>
            <a:r>
              <a:rPr lang="en-US" dirty="0"/>
              <a:t>Low-dimensional</a:t>
            </a:r>
          </a:p>
          <a:p>
            <a:pPr lvl="1"/>
            <a:r>
              <a:rPr lang="en-US" dirty="0"/>
              <a:t>Sparse</a:t>
            </a:r>
          </a:p>
          <a:p>
            <a:pPr lvl="1"/>
            <a:r>
              <a:rPr lang="en-US" dirty="0"/>
              <a:t>Independent components</a:t>
            </a:r>
          </a:p>
          <a:p>
            <a:r>
              <a:rPr lang="en-US" dirty="0"/>
              <a:t>Above criteria aren’t necessarily mutually exclusive</a:t>
            </a:r>
          </a:p>
          <a:p>
            <a:pPr lvl="1"/>
            <a:r>
              <a:rPr lang="en-US" dirty="0"/>
              <a:t>E.g., low-dimensional representations often have independent or weakly dependent components</a:t>
            </a:r>
          </a:p>
          <a:p>
            <a:pPr lvl="1"/>
            <a:endParaRPr lang="en-US" dirty="0"/>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21279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8344" y="1906699"/>
            <a:ext cx="8821356" cy="5112092"/>
          </a:xfrm>
        </p:spPr>
        <p:txBody>
          <a:bodyPr/>
          <a:lstStyle/>
          <a:p>
            <a:pPr marL="0" indent="0">
              <a:buNone/>
            </a:pPr>
            <a:r>
              <a:rPr lang="en-US" dirty="0"/>
              <a:t>Why is a simple representation useful?</a:t>
            </a:r>
          </a:p>
          <a:p>
            <a:r>
              <a:rPr lang="en-US" dirty="0"/>
              <a:t>Interpretability</a:t>
            </a:r>
          </a:p>
          <a:p>
            <a:pPr lvl="1"/>
            <a:r>
              <a:rPr lang="en-US" dirty="0"/>
              <a:t>E.g. visualization</a:t>
            </a:r>
          </a:p>
          <a:p>
            <a:r>
              <a:rPr lang="en-US" dirty="0"/>
              <a:t>Computational cost</a:t>
            </a:r>
          </a:p>
          <a:p>
            <a:pPr lvl="1"/>
            <a:r>
              <a:rPr lang="en-US" dirty="0"/>
              <a:t>Compression</a:t>
            </a:r>
          </a:p>
          <a:p>
            <a:r>
              <a:rPr lang="en-US" dirty="0"/>
              <a:t>Performance</a:t>
            </a:r>
          </a:p>
          <a:p>
            <a:pPr lvl="1"/>
            <a:r>
              <a:rPr lang="en-US" dirty="0"/>
              <a:t>Preprocessing</a:t>
            </a:r>
          </a:p>
        </p:txBody>
      </p:sp>
      <p:sp>
        <p:nvSpPr>
          <p:cNvPr id="3" name="Title 2"/>
          <p:cNvSpPr>
            <a:spLocks noGrp="1"/>
          </p:cNvSpPr>
          <p:nvPr>
            <p:ph type="title"/>
          </p:nvPr>
        </p:nvSpPr>
        <p:spPr/>
        <p:txBody>
          <a:bodyPr/>
          <a:lstStyle/>
          <a:p>
            <a:r>
              <a:rPr lang="en-US" dirty="0"/>
              <a:t>Representation learning</a:t>
            </a:r>
          </a:p>
        </p:txBody>
      </p:sp>
    </p:spTree>
    <p:extLst>
      <p:ext uri="{BB962C8B-B14F-4D97-AF65-F5344CB8AC3E}">
        <p14:creationId xmlns:p14="http://schemas.microsoft.com/office/powerpoint/2010/main" val="302834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 may be modeled as lying on a low-dimensional manifold</a:t>
            </a:r>
          </a:p>
        </p:txBody>
      </p:sp>
      <p:sp>
        <p:nvSpPr>
          <p:cNvPr id="3" name="Title 2"/>
          <p:cNvSpPr>
            <a:spLocks noGrp="1"/>
          </p:cNvSpPr>
          <p:nvPr>
            <p:ph type="title"/>
          </p:nvPr>
        </p:nvSpPr>
        <p:spPr/>
        <p:txBody>
          <a:bodyPr/>
          <a:lstStyle/>
          <a:p>
            <a:r>
              <a:rPr lang="en-US" dirty="0"/>
              <a:t>Manifold assumption</a:t>
            </a:r>
          </a:p>
        </p:txBody>
      </p:sp>
      <p:pic>
        <p:nvPicPr>
          <p:cNvPr id="5" name="Picture 4"/>
          <p:cNvPicPr>
            <a:picLocks noChangeAspect="1"/>
          </p:cNvPicPr>
          <p:nvPr/>
        </p:nvPicPr>
        <p:blipFill rotWithShape="1">
          <a:blip r:embed="rId3"/>
          <a:srcRect l="9167" t="38618" r="9168"/>
          <a:stretch/>
        </p:blipFill>
        <p:spPr>
          <a:xfrm>
            <a:off x="1085850" y="1931057"/>
            <a:ext cx="7505700" cy="4511786"/>
          </a:xfrm>
          <a:prstGeom prst="rect">
            <a:avLst/>
          </a:prstGeom>
        </p:spPr>
      </p:pic>
    </p:spTree>
    <p:extLst>
      <p:ext uri="{BB962C8B-B14F-4D97-AF65-F5344CB8AC3E}">
        <p14:creationId xmlns:p14="http://schemas.microsoft.com/office/powerpoint/2010/main" val="10873459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Autoencoder</a:t>
            </a:r>
            <a:endParaRPr lang="en-US" dirty="0"/>
          </a:p>
        </p:txBody>
      </p:sp>
      <p:pic>
        <p:nvPicPr>
          <p:cNvPr id="4" name="Picture 3"/>
          <p:cNvPicPr>
            <a:picLocks noChangeAspect="1"/>
          </p:cNvPicPr>
          <p:nvPr/>
        </p:nvPicPr>
        <p:blipFill rotWithShape="1">
          <a:blip r:embed="rId3"/>
          <a:srcRect l="6733" t="9153" r="5670" b="8378"/>
          <a:stretch/>
        </p:blipFill>
        <p:spPr>
          <a:xfrm>
            <a:off x="1170038" y="1578011"/>
            <a:ext cx="6735097" cy="4739187"/>
          </a:xfrm>
          <a:prstGeom prst="rect">
            <a:avLst/>
          </a:prstGeom>
        </p:spPr>
      </p:pic>
      <p:sp>
        <p:nvSpPr>
          <p:cNvPr id="5" name="TextBox 4"/>
          <p:cNvSpPr txBox="1"/>
          <p:nvPr/>
        </p:nvSpPr>
        <p:spPr>
          <a:xfrm>
            <a:off x="286365" y="6320771"/>
            <a:ext cx="3736081" cy="369332"/>
          </a:xfrm>
          <a:prstGeom prst="rect">
            <a:avLst/>
          </a:prstGeom>
          <a:noFill/>
        </p:spPr>
        <p:txBody>
          <a:bodyPr wrap="none" rtlCol="0">
            <a:spAutoFit/>
          </a:bodyPr>
          <a:lstStyle/>
          <a:p>
            <a:r>
              <a:rPr lang="en-US" dirty="0"/>
              <a:t>[Hinton, </a:t>
            </a:r>
            <a:r>
              <a:rPr lang="en-US" dirty="0" err="1"/>
              <a:t>Salakhutdinov</a:t>
            </a:r>
            <a:r>
              <a:rPr lang="en-US" dirty="0"/>
              <a:t>, Science 2006]</a:t>
            </a:r>
          </a:p>
        </p:txBody>
      </p:sp>
      <p:sp>
        <p:nvSpPr>
          <p:cNvPr id="6" name="TextBox 5"/>
          <p:cNvSpPr txBox="1"/>
          <p:nvPr/>
        </p:nvSpPr>
        <p:spPr>
          <a:xfrm>
            <a:off x="3225521" y="2130624"/>
            <a:ext cx="2778650" cy="400110"/>
          </a:xfrm>
          <a:prstGeom prst="rect">
            <a:avLst/>
          </a:prstGeom>
          <a:noFill/>
        </p:spPr>
        <p:txBody>
          <a:bodyPr wrap="none" rtlCol="0">
            <a:spAutoFit/>
          </a:bodyPr>
          <a:lstStyle/>
          <a:p>
            <a:r>
              <a:rPr lang="en-US" sz="2000" dirty="0">
                <a:solidFill>
                  <a:srgbClr val="FF0000"/>
                </a:solidFill>
              </a:rPr>
              <a:t>Informational Bottleneck</a:t>
            </a:r>
          </a:p>
        </p:txBody>
      </p:sp>
      <p:sp>
        <p:nvSpPr>
          <p:cNvPr id="2" name="TextBox 1"/>
          <p:cNvSpPr txBox="1"/>
          <p:nvPr/>
        </p:nvSpPr>
        <p:spPr>
          <a:xfrm rot="5400000">
            <a:off x="7183388" y="3407000"/>
            <a:ext cx="2121863" cy="369332"/>
          </a:xfrm>
          <a:prstGeom prst="rect">
            <a:avLst/>
          </a:prstGeom>
          <a:noFill/>
        </p:spPr>
        <p:txBody>
          <a:bodyPr wrap="none" rtlCol="0">
            <a:spAutoFit/>
          </a:bodyPr>
          <a:lstStyle/>
          <a:p>
            <a:r>
              <a:rPr lang="en-US"/>
              <a:t>Reconstruction Error</a:t>
            </a:r>
          </a:p>
        </p:txBody>
      </p:sp>
    </p:spTree>
    <p:extLst>
      <p:ext uri="{BB962C8B-B14F-4D97-AF65-F5344CB8AC3E}">
        <p14:creationId xmlns:p14="http://schemas.microsoft.com/office/powerpoint/2010/main" val="45239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255789"/>
                <a:ext cx="8821356" cy="5112092"/>
              </a:xfrm>
            </p:spPr>
            <p:txBody>
              <a:bodyPr>
                <a:normAutofit/>
              </a:bodyPr>
              <a:lstStyle/>
              <a:p>
                <a:r>
                  <a:rPr lang="en-US" dirty="0"/>
                  <a:t>Neural network trained to copy its input </a:t>
                </a:r>
                <a14:m>
                  <m:oMath xmlns:m="http://schemas.openxmlformats.org/officeDocument/2006/math">
                    <m:r>
                      <a:rPr lang="en-US" b="0" i="1" smtClean="0">
                        <a:latin typeface="Cambria Math" panose="02040503050406030204" pitchFamily="18" charset="0"/>
                      </a:rPr>
                      <m:t>𝑥</m:t>
                    </m:r>
                  </m:oMath>
                </a14:m>
                <a:r>
                  <a:rPr lang="en-US" dirty="0"/>
                  <a:t> to its output</a:t>
                </a:r>
              </a:p>
              <a:p>
                <a:r>
                  <a:rPr lang="en-US" dirty="0"/>
                  <a:t>Hidden layer </a:t>
                </a:r>
                <a14:m>
                  <m:oMath xmlns:m="http://schemas.openxmlformats.org/officeDocument/2006/math">
                    <m:r>
                      <a:rPr lang="en-US" b="0" i="1" smtClean="0">
                        <a:latin typeface="Cambria Math" panose="02040503050406030204" pitchFamily="18" charset="0"/>
                      </a:rPr>
                      <m:t>𝑧</m:t>
                    </m:r>
                  </m:oMath>
                </a14:m>
                <a:r>
                  <a:rPr lang="en-US" dirty="0"/>
                  <a:t> describes a </a:t>
                </a:r>
                <a:r>
                  <a:rPr lang="en-US" b="1" i="1" dirty="0"/>
                  <a:t>code</a:t>
                </a:r>
                <a:r>
                  <a:rPr lang="en-US" dirty="0"/>
                  <a:t> to represent the input</a:t>
                </a:r>
              </a:p>
              <a:p>
                <a:r>
                  <a:rPr lang="en-US" dirty="0"/>
                  <a:t>Two parts</a:t>
                </a:r>
              </a:p>
              <a:p>
                <a:pPr lvl="1"/>
                <a:r>
                  <a:rPr lang="en-US" dirty="0"/>
                  <a:t>Encoder: </a:t>
                </a:r>
                <a14:m>
                  <m:oMath xmlns:m="http://schemas.openxmlformats.org/officeDocument/2006/math">
                    <m:r>
                      <m:rPr>
                        <m:sty m:val="p"/>
                      </m:rPr>
                      <a:rPr lang="en-US" b="0" i="0" smtClean="0">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t>Decoder: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r>
                  <a:rPr lang="en-US" dirty="0"/>
                  <a:t>Goal: minimize C</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oMath>
                </a14:m>
                <a:endParaRPr lang="en-US" dirty="0"/>
              </a:p>
              <a:p>
                <a:pPr lvl="1"/>
                <a14:m>
                  <m:oMath xmlns:m="http://schemas.openxmlformats.org/officeDocument/2006/math">
                    <m:r>
                      <a:rPr lang="en-US" b="0" i="1" smtClean="0">
                        <a:latin typeface="Cambria Math" panose="02040503050406030204" pitchFamily="18" charset="0"/>
                      </a:rPr>
                      <m:t>𝐶</m:t>
                    </m:r>
                  </m:oMath>
                </a14:m>
                <a:r>
                  <a:rPr lang="en-US" dirty="0"/>
                  <a:t> penalizes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r>
                  <a:rPr lang="en-US" dirty="0"/>
                  <a:t> for being dissimilar from </a:t>
                </a:r>
                <a14:m>
                  <m:oMath xmlns:m="http://schemas.openxmlformats.org/officeDocument/2006/math">
                    <m:r>
                      <a:rPr lang="en-US" b="0" i="1" smtClean="0">
                        <a:latin typeface="Cambria Math" panose="02040503050406030204" pitchFamily="18" charset="0"/>
                      </a:rPr>
                      <m:t>𝑥</m:t>
                    </m:r>
                  </m:oMath>
                </a14:m>
                <a:endParaRPr lang="en-US" dirty="0"/>
              </a:p>
              <a:p>
                <a:pPr lvl="1"/>
                <a:r>
                  <a:rPr lang="en-US" dirty="0"/>
                  <a:t>Example: mean squared error</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255789"/>
                <a:ext cx="8821356" cy="5112092"/>
              </a:xfrm>
              <a:blipFill>
                <a:blip r:embed="rId3"/>
                <a:stretch>
                  <a:fillRect l="-1149" t="-1737"/>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Autoencoder</a:t>
            </a:r>
            <a:r>
              <a:rPr lang="en-US" dirty="0"/>
              <a:t> (AE)</a:t>
            </a:r>
          </a:p>
        </p:txBody>
      </p:sp>
    </p:spTree>
    <p:extLst>
      <p:ext uri="{BB962C8B-B14F-4D97-AF65-F5344CB8AC3E}">
        <p14:creationId xmlns:p14="http://schemas.microsoft.com/office/powerpoint/2010/main" val="224606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483971"/>
                <a:ext cx="8821356" cy="5112092"/>
              </a:xfrm>
            </p:spPr>
            <p:txBody>
              <a:bodyPr/>
              <a:lstStyle/>
              <a:p>
                <a:r>
                  <a:rPr lang="en-US" dirty="0"/>
                  <a:t>Can’t we just set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everywhere?</a:t>
                </a:r>
              </a:p>
              <a:p>
                <a:pPr lvl="1"/>
                <a:r>
                  <a:rPr lang="en-US" dirty="0"/>
                  <a:t>Not very useful</a:t>
                </a:r>
              </a:p>
              <a:p>
                <a:r>
                  <a:rPr lang="en-US" dirty="0"/>
                  <a:t>Design the AE so it </a:t>
                </a:r>
                <a:r>
                  <a:rPr lang="en-US" u="sng" dirty="0"/>
                  <a:t>can’t</a:t>
                </a:r>
                <a:r>
                  <a:rPr lang="en-US" dirty="0"/>
                  <a:t> learn to copy the input perfectly</a:t>
                </a:r>
              </a:p>
              <a:p>
                <a:pPr lvl="1"/>
                <a:r>
                  <a:rPr lang="en-US" dirty="0"/>
                  <a:t>Restrict the AE to copy only approximately</a:t>
                </a:r>
              </a:p>
              <a:p>
                <a:pPr lvl="1"/>
                <a:r>
                  <a:rPr lang="en-US" dirty="0"/>
                  <a:t>Can prioritize certain aspects of the input</a:t>
                </a:r>
              </a:p>
              <a:p>
                <a:r>
                  <a:rPr lang="en-US" dirty="0"/>
                  <a:t>Examples</a:t>
                </a:r>
              </a:p>
              <a:p>
                <a:pPr lvl="1"/>
                <a:r>
                  <a:rPr lang="en-US" dirty="0"/>
                  <a:t>Restrict the size of the code (i.e. add a bottleneck)</a:t>
                </a:r>
              </a:p>
              <a:p>
                <a:pPr lvl="1"/>
                <a:r>
                  <a:rPr lang="en-US" dirty="0"/>
                  <a:t>Add regularization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483971"/>
                <a:ext cx="8821356" cy="5112092"/>
              </a:xfrm>
              <a:blipFill rotWithShape="0">
                <a:blip r:embed="rId2"/>
                <a:stretch>
                  <a:fillRect l="-1244" t="-131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Are </a:t>
            </a:r>
            <a:r>
              <a:rPr lang="en-US" dirty="0" err="1"/>
              <a:t>Autoencoders</a:t>
            </a:r>
            <a:r>
              <a:rPr lang="en-US" dirty="0"/>
              <a:t> useful?</a:t>
            </a:r>
          </a:p>
        </p:txBody>
      </p:sp>
    </p:spTree>
    <p:extLst>
      <p:ext uri="{BB962C8B-B14F-4D97-AF65-F5344CB8AC3E}">
        <p14:creationId xmlns:p14="http://schemas.microsoft.com/office/powerpoint/2010/main" val="315148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Camera </a:t>
            </a:r>
            <a:r>
              <a:rPr lang="en-US" dirty="0" err="1"/>
              <a:t>Obscura</a:t>
            </a:r>
            <a:endParaRPr lang="en-US" dirty="0"/>
          </a:p>
        </p:txBody>
      </p:sp>
      <p:pic>
        <p:nvPicPr>
          <p:cNvPr id="4" name="Picture 3"/>
          <p:cNvPicPr>
            <a:picLocks noChangeAspect="1"/>
          </p:cNvPicPr>
          <p:nvPr/>
        </p:nvPicPr>
        <p:blipFill>
          <a:blip r:embed="rId3"/>
          <a:stretch>
            <a:fillRect/>
          </a:stretch>
        </p:blipFill>
        <p:spPr>
          <a:xfrm>
            <a:off x="716643" y="1555445"/>
            <a:ext cx="8001000" cy="4762500"/>
          </a:xfrm>
          <a:prstGeom prst="rect">
            <a:avLst/>
          </a:prstGeom>
        </p:spPr>
      </p:pic>
      <p:cxnSp>
        <p:nvCxnSpPr>
          <p:cNvPr id="5" name="Straight Arrow Connector 4"/>
          <p:cNvCxnSpPr>
            <a:stCxn id="6" idx="2"/>
          </p:cNvCxnSpPr>
          <p:nvPr/>
        </p:nvCxnSpPr>
        <p:spPr>
          <a:xfrm>
            <a:off x="1523097" y="1332089"/>
            <a:ext cx="574181" cy="99116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153369" y="931979"/>
            <a:ext cx="739455" cy="400110"/>
          </a:xfrm>
          <a:prstGeom prst="rect">
            <a:avLst/>
          </a:prstGeom>
          <a:noFill/>
        </p:spPr>
        <p:txBody>
          <a:bodyPr wrap="none" rtlCol="0">
            <a:spAutoFit/>
          </a:bodyPr>
          <a:lstStyle/>
          <a:p>
            <a:r>
              <a:rPr lang="en-US" sz="2000" dirty="0"/>
              <a:t>Input</a:t>
            </a:r>
          </a:p>
        </p:txBody>
      </p:sp>
      <p:cxnSp>
        <p:nvCxnSpPr>
          <p:cNvPr id="7" name="Straight Arrow Connector 6"/>
          <p:cNvCxnSpPr>
            <a:stCxn id="8" idx="2"/>
          </p:cNvCxnSpPr>
          <p:nvPr/>
        </p:nvCxnSpPr>
        <p:spPr>
          <a:xfrm>
            <a:off x="4448684" y="1332089"/>
            <a:ext cx="471880" cy="229503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26746" y="931979"/>
            <a:ext cx="1043876" cy="400110"/>
          </a:xfrm>
          <a:prstGeom prst="rect">
            <a:avLst/>
          </a:prstGeom>
          <a:noFill/>
        </p:spPr>
        <p:txBody>
          <a:bodyPr wrap="none" rtlCol="0">
            <a:spAutoFit/>
          </a:bodyPr>
          <a:lstStyle/>
          <a:p>
            <a:r>
              <a:rPr lang="en-US" sz="2000" dirty="0"/>
              <a:t>Encoder</a:t>
            </a:r>
          </a:p>
        </p:txBody>
      </p:sp>
      <p:cxnSp>
        <p:nvCxnSpPr>
          <p:cNvPr id="9" name="Straight Arrow Connector 8"/>
          <p:cNvCxnSpPr>
            <a:stCxn id="10" idx="2"/>
          </p:cNvCxnSpPr>
          <p:nvPr/>
        </p:nvCxnSpPr>
        <p:spPr>
          <a:xfrm>
            <a:off x="6467642" y="1332089"/>
            <a:ext cx="596098" cy="204357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69550" y="931979"/>
            <a:ext cx="2596183" cy="400110"/>
          </a:xfrm>
          <a:prstGeom prst="rect">
            <a:avLst/>
          </a:prstGeom>
          <a:noFill/>
        </p:spPr>
        <p:txBody>
          <a:bodyPr wrap="none" rtlCol="0">
            <a:spAutoFit/>
          </a:bodyPr>
          <a:lstStyle/>
          <a:p>
            <a:r>
              <a:rPr lang="en-US" sz="2000" dirty="0"/>
              <a:t>Hidden Representation</a:t>
            </a:r>
          </a:p>
        </p:txBody>
      </p:sp>
      <p:cxnSp>
        <p:nvCxnSpPr>
          <p:cNvPr id="11" name="Straight Arrow Connector 10"/>
          <p:cNvCxnSpPr>
            <a:stCxn id="12" idx="2"/>
          </p:cNvCxnSpPr>
          <p:nvPr/>
        </p:nvCxnSpPr>
        <p:spPr>
          <a:xfrm flipH="1">
            <a:off x="6629400" y="1332089"/>
            <a:ext cx="1736410" cy="3041791"/>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831048" y="931979"/>
            <a:ext cx="1069524" cy="400110"/>
          </a:xfrm>
          <a:prstGeom prst="rect">
            <a:avLst/>
          </a:prstGeom>
          <a:noFill/>
        </p:spPr>
        <p:txBody>
          <a:bodyPr wrap="none" rtlCol="0">
            <a:spAutoFit/>
          </a:bodyPr>
          <a:lstStyle/>
          <a:p>
            <a:r>
              <a:rPr lang="en-US" sz="2000" dirty="0"/>
              <a:t>Decoder</a:t>
            </a:r>
          </a:p>
        </p:txBody>
      </p:sp>
      <p:sp>
        <p:nvSpPr>
          <p:cNvPr id="13" name="TextBox 12"/>
          <p:cNvSpPr txBox="1"/>
          <p:nvPr/>
        </p:nvSpPr>
        <p:spPr>
          <a:xfrm>
            <a:off x="2127950" y="6341839"/>
            <a:ext cx="4768190" cy="369332"/>
          </a:xfrm>
          <a:prstGeom prst="rect">
            <a:avLst/>
          </a:prstGeom>
          <a:noFill/>
        </p:spPr>
        <p:txBody>
          <a:bodyPr wrap="none" rtlCol="0">
            <a:spAutoFit/>
          </a:bodyPr>
          <a:lstStyle/>
          <a:p>
            <a:pPr algn="ctr"/>
            <a:r>
              <a:rPr lang="en-US" b="1" i="1" dirty="0"/>
              <a:t>Camera </a:t>
            </a:r>
            <a:r>
              <a:rPr lang="en-US" b="1" i="1" dirty="0" err="1"/>
              <a:t>Obscura</a:t>
            </a:r>
            <a:r>
              <a:rPr lang="en-US" b="1" i="1" dirty="0"/>
              <a:t>, the renaissance </a:t>
            </a:r>
            <a:r>
              <a:rPr lang="en-US" b="1" i="1" dirty="0" err="1"/>
              <a:t>autoencoder</a:t>
            </a:r>
            <a:endParaRPr lang="en-US" b="1" i="1" dirty="0"/>
          </a:p>
        </p:txBody>
      </p:sp>
    </p:spTree>
    <p:extLst>
      <p:ext uri="{BB962C8B-B14F-4D97-AF65-F5344CB8AC3E}">
        <p14:creationId xmlns:p14="http://schemas.microsoft.com/office/powerpoint/2010/main" val="306311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2"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8" grpId="0"/>
      <p:bldP spid="8" grpId="1"/>
      <p:bldP spid="8" grpId="2"/>
      <p:bldP spid="10" grpId="0"/>
      <p:bldP spid="10" grpId="1"/>
      <p:bldP spid="10" grpId="2"/>
      <p:bldP spid="12" grpId="0"/>
      <p:bldP spid="12" grpId="1"/>
      <p:bldP spid="12" grpId="2"/>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745908"/>
                <a:ext cx="8821356" cy="5112092"/>
              </a:xfrm>
            </p:spPr>
            <p:txBody>
              <a:bodyPr/>
              <a:lstStyle/>
              <a:p>
                <a:r>
                  <a:rPr lang="en-US" dirty="0"/>
                  <a:t>Hope: training the autoencoder will result in </a:t>
                </a:r>
                <a14:m>
                  <m:oMath xmlns:m="http://schemas.openxmlformats.org/officeDocument/2006/math">
                    <m:r>
                      <a:rPr lang="en-US" b="0" i="1" smtClean="0">
                        <a:latin typeface="Cambria Math" panose="02040503050406030204" pitchFamily="18" charset="0"/>
                      </a:rPr>
                      <m:t>𝑧</m:t>
                    </m:r>
                  </m:oMath>
                </a14:m>
                <a:r>
                  <a:rPr lang="en-US" dirty="0"/>
                  <a:t> having useful properties</a:t>
                </a:r>
              </a:p>
              <a:p>
                <a:r>
                  <a:rPr lang="en-US" dirty="0"/>
                  <a:t>Dim</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m:t>
                    </m:r>
                  </m:oMath>
                </a14:m>
                <a:r>
                  <a:rPr lang="en-US" dirty="0"/>
                  <a:t> Dim</a:t>
                </a:r>
                <a14:m>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oMath>
                </a14:m>
                <a:r>
                  <a:rPr lang="en-US" dirty="0"/>
                  <a:t> </a:t>
                </a:r>
                <a:r>
                  <a:rPr lang="en-US" b="1" i="1" dirty="0" err="1"/>
                  <a:t>undercomplete</a:t>
                </a:r>
                <a:r>
                  <a:rPr lang="en-US" dirty="0"/>
                  <a:t> </a:t>
                </a:r>
                <a:r>
                  <a:rPr lang="en-US" dirty="0" err="1"/>
                  <a:t>autoencoder</a:t>
                </a:r>
                <a:endParaRPr lang="en-US" dirty="0"/>
              </a:p>
              <a:p>
                <a:pPr lvl="1"/>
                <a:r>
                  <a:rPr lang="en-US" dirty="0"/>
                  <a:t>Forces the AE to capture the most salient features of the training data</a:t>
                </a:r>
              </a:p>
              <a:p>
                <a:pPr lvl="1"/>
                <a:r>
                  <a:rPr lang="en-US" dirty="0"/>
                  <a:t>The AE only approximately copies the input (lossy compression)</a:t>
                </a:r>
              </a:p>
              <a:p>
                <a:r>
                  <a:rPr lang="en-US" dirty="0"/>
                  <a:t>Forced to learn a meaningful non-linear dimensionality reduction of the data!</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745908"/>
                <a:ext cx="8821356" cy="5112092"/>
              </a:xfrm>
              <a:blipFill>
                <a:blip r:embed="rId2"/>
                <a:stretch>
                  <a:fillRect l="-1149" t="-1485" r="-244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spTree>
    <p:extLst>
      <p:ext uri="{BB962C8B-B14F-4D97-AF65-F5344CB8AC3E}">
        <p14:creationId xmlns:p14="http://schemas.microsoft.com/office/powerpoint/2010/main" val="365352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344" y="1155306"/>
                <a:ext cx="4871656" cy="5434180"/>
              </a:xfrm>
            </p:spPr>
            <p:txBody>
              <a:bodyPr>
                <a:normAutofit/>
              </a:bodyPr>
              <a:lstStyle/>
              <a:p>
                <a:r>
                  <a:rPr lang="en-US" dirty="0"/>
                  <a:t>Special case: Linear decoder, mean squared error loss</a:t>
                </a:r>
              </a:p>
              <a:p>
                <a:r>
                  <a:rPr lang="en-US" dirty="0"/>
                  <a:t>Example: single hidden unit</a:t>
                </a:r>
              </a:p>
              <a:p>
                <a:r>
                  <a:rPr lang="en-US" dirty="0"/>
                  <a:t>What will this learn?</a:t>
                </a:r>
              </a:p>
              <a:p>
                <a:endParaRPr lang="en-US" b="0" i="1" dirty="0">
                  <a:latin typeface="Cambria Math" panose="02040503050406030204" pitchFamily="18" charset="0"/>
                </a:endParaRPr>
              </a:p>
              <a:p>
                <a:r>
                  <a:rPr lang="en-US" dirty="0"/>
                  <a:t>Minimize reconstruction error:</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𝑤</m:t>
                                  </m:r>
                                </m:lim>
                              </m:limLow>
                            </m:fName>
                            <m:e>
                              <m:r>
                                <a:rPr lang="en-US" b="0" i="1" dirty="0" smtClean="0">
                                  <a:latin typeface="Cambria Math" panose="02040503050406030204" pitchFamily="18" charset="0"/>
                                </a:rPr>
                                <m:t>𝔼</m:t>
                              </m:r>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𝑤</m:t>
                                              </m:r>
                                            </m:e>
                                            <m:sup>
                                              <m:r>
                                                <a:rPr lang="en-US" b="0" i="1" dirty="0" smtClean="0">
                                                  <a:latin typeface="Cambria Math" panose="02040503050406030204" pitchFamily="18" charset="0"/>
                                                </a:rPr>
                                                <m:t>𝑇</m:t>
                                              </m:r>
                                            </m:sup>
                                          </m:sSup>
                                          <m:r>
                                            <a:rPr lang="en-US" b="0" i="1" dirty="0" smtClean="0">
                                              <a:latin typeface="Cambria Math" panose="02040503050406030204" pitchFamily="18" charset="0"/>
                                            </a:rPr>
                                            <m:t>𝑤𝑥</m:t>
                                          </m:r>
                                        </m:e>
                                      </m:d>
                                    </m:e>
                                    <m:sup>
                                      <m:r>
                                        <a:rPr lang="en-US" b="0" i="1" dirty="0" smtClean="0">
                                          <a:latin typeface="Cambria Math" panose="02040503050406030204" pitchFamily="18" charset="0"/>
                                        </a:rPr>
                                        <m:t>2</m:t>
                                      </m:r>
                                    </m:sup>
                                  </m:sSup>
                                </m:e>
                              </m:d>
                            </m:e>
                          </m:func>
                        </m:e>
                      </m:func>
                    </m:oMath>
                  </m:oMathPara>
                </a14:m>
                <a:endParaRPr lang="en-US" dirty="0"/>
              </a:p>
              <a:p>
                <a:endParaRPr lang="en-US" dirty="0"/>
              </a:p>
              <a:p>
                <a:r>
                  <a:rPr lang="en-US" dirty="0"/>
                  <a:t>Equivalent to PCA!</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344" y="1155306"/>
                <a:ext cx="4871656" cy="5434180"/>
              </a:xfrm>
              <a:blipFill>
                <a:blip r:embed="rId3"/>
                <a:stretch>
                  <a:fillRect l="-2078" t="-1399" r="-155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err="1"/>
              <a:t>Undercomplete</a:t>
            </a:r>
            <a:r>
              <a:rPr lang="en-US" dirty="0"/>
              <a:t> </a:t>
            </a:r>
            <a:r>
              <a:rPr lang="en-US" dirty="0" err="1"/>
              <a:t>Autoencoders</a:t>
            </a:r>
            <a:endParaRPr lang="en-US" dirty="0"/>
          </a:p>
        </p:txBody>
      </p:sp>
      <p:pic>
        <p:nvPicPr>
          <p:cNvPr id="4" name="Picture 3"/>
          <p:cNvPicPr>
            <a:picLocks noChangeAspect="1"/>
          </p:cNvPicPr>
          <p:nvPr/>
        </p:nvPicPr>
        <p:blipFill rotWithShape="1">
          <a:blip r:embed="rId4"/>
          <a:srcRect l="30935" t="40670" r="27991" b="18027"/>
          <a:stretch/>
        </p:blipFill>
        <p:spPr>
          <a:xfrm>
            <a:off x="4963884" y="1306287"/>
            <a:ext cx="4252686" cy="4064000"/>
          </a:xfrm>
          <a:prstGeom prst="rect">
            <a:avLst/>
          </a:prstGeom>
        </p:spPr>
      </p:pic>
    </p:spTree>
    <p:extLst>
      <p:ext uri="{BB962C8B-B14F-4D97-AF65-F5344CB8AC3E}">
        <p14:creationId xmlns:p14="http://schemas.microsoft.com/office/powerpoint/2010/main" val="124901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Autoencoding</a:t>
            </a:r>
            <a:r>
              <a:rPr lang="en-US" dirty="0"/>
              <a:t> MNIST</a:t>
            </a:r>
          </a:p>
        </p:txBody>
      </p:sp>
      <p:pic>
        <p:nvPicPr>
          <p:cNvPr id="4" name="Picture 3"/>
          <p:cNvPicPr>
            <a:picLocks noChangeAspect="1"/>
          </p:cNvPicPr>
          <p:nvPr/>
        </p:nvPicPr>
        <p:blipFill>
          <a:blip r:embed="rId2"/>
          <a:stretch>
            <a:fillRect/>
          </a:stretch>
        </p:blipFill>
        <p:spPr>
          <a:xfrm>
            <a:off x="0" y="2047050"/>
            <a:ext cx="9144000" cy="2763899"/>
          </a:xfrm>
          <a:prstGeom prst="rect">
            <a:avLst/>
          </a:prstGeom>
        </p:spPr>
      </p:pic>
      <p:sp>
        <p:nvSpPr>
          <p:cNvPr id="2" name="TextBox 1">
            <a:extLst>
              <a:ext uri="{FF2B5EF4-FFF2-40B4-BE49-F238E27FC236}">
                <a16:creationId xmlns:a16="http://schemas.microsoft.com/office/drawing/2014/main" id="{15460240-E2BF-6B48-B309-5F5ACA64FC22}"/>
              </a:ext>
            </a:extLst>
          </p:cNvPr>
          <p:cNvSpPr txBox="1"/>
          <p:nvPr/>
        </p:nvSpPr>
        <p:spPr>
          <a:xfrm>
            <a:off x="671332" y="5069711"/>
            <a:ext cx="5897640" cy="369332"/>
          </a:xfrm>
          <a:prstGeom prst="rect">
            <a:avLst/>
          </a:prstGeom>
          <a:noFill/>
        </p:spPr>
        <p:txBody>
          <a:bodyPr wrap="none" rtlCol="0">
            <a:spAutoFit/>
          </a:bodyPr>
          <a:lstStyle/>
          <a:p>
            <a:r>
              <a:rPr lang="en-US" dirty="0"/>
              <a:t>Moves to a continuous space where distances are meaningful</a:t>
            </a:r>
          </a:p>
        </p:txBody>
      </p:sp>
    </p:spTree>
    <p:extLst>
      <p:ext uri="{BB962C8B-B14F-4D97-AF65-F5344CB8AC3E}">
        <p14:creationId xmlns:p14="http://schemas.microsoft.com/office/powerpoint/2010/main" val="16097368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10091</TotalTime>
  <Words>4362</Words>
  <Application>Microsoft Macintosh PowerPoint</Application>
  <PresentationFormat>On-screen Show (4:3)</PresentationFormat>
  <Paragraphs>658</Paragraphs>
  <Slides>111</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Avenir</vt:lpstr>
      <vt:lpstr>Avenir Book</vt:lpstr>
      <vt:lpstr>Calibri</vt:lpstr>
      <vt:lpstr>Calibri Light</vt:lpstr>
      <vt:lpstr>Cambria Math</vt:lpstr>
      <vt:lpstr>Office Theme</vt:lpstr>
      <vt:lpstr>PowerPoint Presentation</vt:lpstr>
      <vt:lpstr>Introduction to Deep Learning</vt:lpstr>
      <vt:lpstr>PowerPoint Presentation</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How can we predict unseen data?</vt:lpstr>
      <vt:lpstr>The heart of neural networks are weights and biases</vt:lpstr>
      <vt:lpstr>Nodes of a network are arranged in layers to form deep networks</vt:lpstr>
      <vt:lpstr>Network depth creates a composition of functions</vt:lpstr>
      <vt:lpstr>Why go deep?</vt:lpstr>
      <vt:lpstr>Representations matter</vt:lpstr>
      <vt:lpstr>Increasing # of neurons</vt:lpstr>
      <vt:lpstr>Layers can be arranged in arbitrary configurations to increase model power</vt:lpstr>
      <vt:lpstr>Layers can be arranged in arbitrary configurations to increase model power</vt:lpstr>
      <vt:lpstr>Classic risk curve</vt:lpstr>
      <vt:lpstr>Double Descent</vt:lpstr>
      <vt:lpstr>Double Descent</vt:lpstr>
      <vt:lpstr>Double Descent</vt:lpstr>
      <vt:lpstr>Differentiable Computing</vt:lpstr>
      <vt:lpstr>The perceptron</vt:lpstr>
      <vt:lpstr>The perceptron</vt:lpstr>
      <vt:lpstr>PowerPoint Presentation</vt:lpstr>
      <vt:lpstr>PowerPoint Presentation</vt:lpstr>
      <vt:lpstr>PowerPoint Presentation</vt:lpstr>
      <vt:lpstr>Conclusions</vt:lpstr>
      <vt:lpstr>The multilayer perceptron (MLP)</vt:lpstr>
      <vt:lpstr>Bias</vt:lpstr>
      <vt:lpstr>Logic circuits with perceptrons</vt:lpstr>
      <vt:lpstr>Logic circuits with perceptrons</vt:lpstr>
      <vt:lpstr>Problem with Logical Functions</vt:lpstr>
      <vt:lpstr>Sigmoidal Neuron</vt:lpstr>
      <vt:lpstr>Multi-layers of Neurons</vt:lpstr>
      <vt:lpstr>Differentiable Computing</vt:lpstr>
      <vt:lpstr>Design choices for an ANN</vt:lpstr>
      <vt:lpstr>Fully connected network</vt:lpstr>
      <vt:lpstr>Training Neural Networks </vt:lpstr>
      <vt:lpstr>Review: Supervised Machine Learning</vt:lpstr>
      <vt:lpstr>Cost functions</vt:lpstr>
      <vt:lpstr>Cost/Loss Minimization</vt:lpstr>
      <vt:lpstr>Ex: Linear Regression</vt:lpstr>
      <vt:lpstr>Linear Regression Optimization</vt:lpstr>
      <vt:lpstr>Mean squared error cost</vt:lpstr>
      <vt:lpstr>Classification/Regression Network</vt:lpstr>
      <vt:lpstr>Classification with sigmoid neurons</vt:lpstr>
      <vt:lpstr>Weights, bias, and output</vt:lpstr>
      <vt:lpstr>Handwritten digit recognition</vt:lpstr>
      <vt:lpstr>PowerPoint Presentation</vt:lpstr>
      <vt:lpstr>Number of output neurons</vt:lpstr>
      <vt:lpstr>A simple network</vt:lpstr>
      <vt:lpstr>Forward Propagation</vt:lpstr>
      <vt:lpstr>How training works</vt:lpstr>
      <vt:lpstr>Gradient Descent</vt:lpstr>
      <vt:lpstr>Gradient Descent</vt:lpstr>
      <vt:lpstr>Gradient Descent</vt:lpstr>
      <vt:lpstr>Gradient Descent</vt:lpstr>
      <vt:lpstr>Gradient descent: Rolling ball analogy</vt:lpstr>
      <vt:lpstr>The gradient</vt:lpstr>
      <vt:lpstr>Summary of gradient descent</vt:lpstr>
      <vt:lpstr>Gradient of a sigmoidal neuron</vt:lpstr>
      <vt:lpstr>Backpropagation </vt:lpstr>
      <vt:lpstr>First attempt</vt:lpstr>
      <vt:lpstr>Second attempt</vt:lpstr>
      <vt:lpstr>Third attempt</vt:lpstr>
      <vt:lpstr>Debugging a neural network</vt:lpstr>
      <vt:lpstr>Debugging a neural network</vt:lpstr>
      <vt:lpstr>How well does our network do?</vt:lpstr>
      <vt:lpstr>Average darkness</vt:lpstr>
      <vt:lpstr>Support Vector Machine (SVM)</vt:lpstr>
      <vt:lpstr>Regularization</vt:lpstr>
      <vt:lpstr>Regularization in Linear Regression</vt:lpstr>
      <vt:lpstr>Regularization </vt:lpstr>
      <vt:lpstr>Weight decay/L2 regularization</vt:lpstr>
      <vt:lpstr>Weight decay/L2 regularization</vt:lpstr>
      <vt:lpstr>L2 regularization applied to MNIST</vt:lpstr>
      <vt:lpstr>Convolutions</vt:lpstr>
      <vt:lpstr>Images are a series of Pixel Values</vt:lpstr>
      <vt:lpstr>Local receptive fields</vt:lpstr>
      <vt:lpstr>Local receptive fields</vt:lpstr>
      <vt:lpstr>The convolution operation</vt:lpstr>
      <vt:lpstr>Pooling</vt:lpstr>
      <vt:lpstr>CNN Architecture</vt:lpstr>
      <vt:lpstr>Binding Motif Prediction</vt:lpstr>
      <vt:lpstr>Autoencoders </vt:lpstr>
      <vt:lpstr>Unsupervised learning</vt:lpstr>
      <vt:lpstr>Representation learning</vt:lpstr>
      <vt:lpstr>Representation learning</vt:lpstr>
      <vt:lpstr>Manifold assumption</vt:lpstr>
      <vt:lpstr>Autoencoder</vt:lpstr>
      <vt:lpstr>Autoencoder (AE)</vt:lpstr>
      <vt:lpstr>Are Autoencoders useful?</vt:lpstr>
      <vt:lpstr>Camera Obscura</vt:lpstr>
      <vt:lpstr>Undercomplete Autoencoders</vt:lpstr>
      <vt:lpstr>Undercomplete Autoencoders</vt:lpstr>
      <vt:lpstr>Autoencoding MNIST</vt:lpstr>
      <vt:lpstr>Application to Image Denoising</vt:lpstr>
      <vt:lpstr>Denoising Autoencoder</vt:lpstr>
      <vt:lpstr>Uses in Single Cell</vt:lpstr>
      <vt:lpstr>AutoEncoders in Single Cell Genomics</vt:lpstr>
      <vt:lpstr>Images are a specific sort of graph—grid graph</vt:lpstr>
      <vt:lpstr>Graphs</vt:lpstr>
      <vt:lpstr>Graph and node features </vt:lpstr>
      <vt:lpstr>GraphSAGE Network</vt:lpstr>
      <vt:lpstr>Aggregation</vt:lpstr>
      <vt:lpstr>Graph Attention</vt:lpstr>
      <vt:lpstr>Spectral Graph Convolutional Networks </vt:lpstr>
      <vt:lpstr>GNNs in single cell biology</vt:lpstr>
    </vt:vector>
  </TitlesOfParts>
  <Company>Yale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Theory and Applications</dc:title>
  <dc:creator>Kevin</dc:creator>
  <cp:lastModifiedBy>Burkhardt, Daniel</cp:lastModifiedBy>
  <cp:revision>188</cp:revision>
  <dcterms:created xsi:type="dcterms:W3CDTF">2018-01-19T01:41:57Z</dcterms:created>
  <dcterms:modified xsi:type="dcterms:W3CDTF">2021-01-26T16:53:39Z</dcterms:modified>
</cp:coreProperties>
</file>